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 id="2147483672" r:id="rId3"/>
    <p:sldMasterId id="2147483696" r:id="rId4"/>
    <p:sldMasterId id="2147483732" r:id="rId5"/>
    <p:sldMasterId id="2147483744" r:id="rId6"/>
    <p:sldMasterId id="2147483768" r:id="rId7"/>
    <p:sldMasterId id="2147483828" r:id="rId8"/>
    <p:sldMasterId id="2147483840" r:id="rId9"/>
    <p:sldMasterId id="2147483852" r:id="rId10"/>
  </p:sldMasterIdLst>
  <p:sldIdLst>
    <p:sldId id="256" r:id="rId11"/>
    <p:sldId id="825" r:id="rId12"/>
    <p:sldId id="257" r:id="rId13"/>
    <p:sldId id="259" r:id="rId14"/>
    <p:sldId id="613" r:id="rId15"/>
    <p:sldId id="616" r:id="rId16"/>
    <p:sldId id="632" r:id="rId17"/>
    <p:sldId id="764" r:id="rId18"/>
    <p:sldId id="765" r:id="rId19"/>
    <p:sldId id="766" r:id="rId20"/>
    <p:sldId id="763" r:id="rId21"/>
    <p:sldId id="778" r:id="rId22"/>
    <p:sldId id="762" r:id="rId23"/>
    <p:sldId id="654" r:id="rId24"/>
    <p:sldId id="774" r:id="rId25"/>
    <p:sldId id="775" r:id="rId26"/>
    <p:sldId id="772" r:id="rId27"/>
    <p:sldId id="625" r:id="rId28"/>
    <p:sldId id="824" r:id="rId29"/>
    <p:sldId id="773" r:id="rId30"/>
    <p:sldId id="811" r:id="rId31"/>
    <p:sldId id="812" r:id="rId32"/>
    <p:sldId id="655" r:id="rId33"/>
    <p:sldId id="656" r:id="rId34"/>
    <p:sldId id="657" r:id="rId35"/>
    <p:sldId id="649" r:id="rId36"/>
    <p:sldId id="653" r:id="rId37"/>
    <p:sldId id="813" r:id="rId38"/>
    <p:sldId id="814" r:id="rId39"/>
    <p:sldId id="817" r:id="rId40"/>
    <p:sldId id="659" r:id="rId41"/>
    <p:sldId id="660" r:id="rId42"/>
    <p:sldId id="652" r:id="rId43"/>
    <p:sldId id="658" r:id="rId44"/>
    <p:sldId id="661" r:id="rId45"/>
    <p:sldId id="818" r:id="rId46"/>
    <p:sldId id="651" r:id="rId47"/>
    <p:sldId id="666" r:id="rId48"/>
    <p:sldId id="819" r:id="rId49"/>
    <p:sldId id="650" r:id="rId50"/>
    <p:sldId id="619" r:id="rId51"/>
    <p:sldId id="628" r:id="rId52"/>
    <p:sldId id="781" r:id="rId53"/>
    <p:sldId id="782" r:id="rId54"/>
    <p:sldId id="780" r:id="rId55"/>
    <p:sldId id="820" r:id="rId56"/>
    <p:sldId id="821" r:id="rId57"/>
    <p:sldId id="822" r:id="rId58"/>
    <p:sldId id="823" r:id="rId59"/>
    <p:sldId id="768" r:id="rId60"/>
    <p:sldId id="769" r:id="rId61"/>
    <p:sldId id="771" r:id="rId62"/>
    <p:sldId id="620" r:id="rId63"/>
    <p:sldId id="629" r:id="rId64"/>
    <p:sldId id="713" r:id="rId65"/>
    <p:sldId id="714" r:id="rId66"/>
    <p:sldId id="715" r:id="rId67"/>
    <p:sldId id="716" r:id="rId68"/>
    <p:sldId id="717" r:id="rId69"/>
    <p:sldId id="718" r:id="rId70"/>
    <p:sldId id="719" r:id="rId71"/>
    <p:sldId id="795" r:id="rId72"/>
    <p:sldId id="796" r:id="rId73"/>
    <p:sldId id="797" r:id="rId74"/>
    <p:sldId id="798" r:id="rId75"/>
    <p:sldId id="799" r:id="rId76"/>
    <p:sldId id="800" r:id="rId77"/>
    <p:sldId id="801" r:id="rId78"/>
    <p:sldId id="802" r:id="rId79"/>
    <p:sldId id="815" r:id="rId80"/>
    <p:sldId id="816" r:id="rId81"/>
    <p:sldId id="643" r:id="rId82"/>
    <p:sldId id="618" r:id="rId83"/>
    <p:sldId id="627" r:id="rId84"/>
    <p:sldId id="667" r:id="rId85"/>
    <p:sldId id="622" r:id="rId86"/>
    <p:sldId id="777" r:id="rId87"/>
    <p:sldId id="805" r:id="rId88"/>
    <p:sldId id="807" r:id="rId89"/>
    <p:sldId id="806" r:id="rId90"/>
    <p:sldId id="809" r:id="rId91"/>
    <p:sldId id="808" r:id="rId92"/>
    <p:sldId id="810" r:id="rId93"/>
    <p:sldId id="803" r:id="rId94"/>
    <p:sldId id="804" r:id="rId95"/>
    <p:sldId id="783" r:id="rId96"/>
    <p:sldId id="784" r:id="rId97"/>
    <p:sldId id="787" r:id="rId98"/>
    <p:sldId id="785" r:id="rId99"/>
    <p:sldId id="789" r:id="rId100"/>
    <p:sldId id="786" r:id="rId101"/>
    <p:sldId id="788" r:id="rId102"/>
    <p:sldId id="790" r:id="rId103"/>
    <p:sldId id="791" r:id="rId104"/>
    <p:sldId id="792" r:id="rId105"/>
    <p:sldId id="793" r:id="rId106"/>
    <p:sldId id="794" r:id="rId107"/>
    <p:sldId id="269" r:id="rId108"/>
    <p:sldId id="270" r:id="rId109"/>
    <p:sldId id="272" r:id="rId11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820" autoAdjust="0"/>
    <p:restoredTop sz="94660"/>
  </p:normalViewPr>
  <p:slideViewPr>
    <p:cSldViewPr snapToGrid="0">
      <p:cViewPr varScale="1">
        <p:scale>
          <a:sx n="42" d="100"/>
          <a:sy n="42" d="100"/>
        </p:scale>
        <p:origin x="78" y="7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07" Type="http://schemas.openxmlformats.org/officeDocument/2006/relationships/slide" Target="slides/slide97.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slide" Target="slides/slide64.xml"/><Relationship Id="rId79" Type="http://schemas.openxmlformats.org/officeDocument/2006/relationships/slide" Target="slides/slide69.xml"/><Relationship Id="rId87" Type="http://schemas.openxmlformats.org/officeDocument/2006/relationships/slide" Target="slides/slide77.xml"/><Relationship Id="rId102" Type="http://schemas.openxmlformats.org/officeDocument/2006/relationships/slide" Target="slides/slide92.xml"/><Relationship Id="rId110" Type="http://schemas.openxmlformats.org/officeDocument/2006/relationships/slide" Target="slides/slide100.xml"/><Relationship Id="rId5" Type="http://schemas.openxmlformats.org/officeDocument/2006/relationships/slideMaster" Target="slideMasters/slideMaster5.xml"/><Relationship Id="rId61" Type="http://schemas.openxmlformats.org/officeDocument/2006/relationships/slide" Target="slides/slide51.xml"/><Relationship Id="rId82" Type="http://schemas.openxmlformats.org/officeDocument/2006/relationships/slide" Target="slides/slide72.xml"/><Relationship Id="rId90" Type="http://schemas.openxmlformats.org/officeDocument/2006/relationships/slide" Target="slides/slide80.xml"/><Relationship Id="rId95" Type="http://schemas.openxmlformats.org/officeDocument/2006/relationships/slide" Target="slides/slide85.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13"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slide" Target="slides/slide70.xml"/><Relationship Id="rId85" Type="http://schemas.openxmlformats.org/officeDocument/2006/relationships/slide" Target="slides/slide75.xml"/><Relationship Id="rId93" Type="http://schemas.openxmlformats.org/officeDocument/2006/relationships/slide" Target="slides/slide83.xml"/><Relationship Id="rId98" Type="http://schemas.openxmlformats.org/officeDocument/2006/relationships/slide" Target="slides/slide8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7" Type="http://schemas.openxmlformats.org/officeDocument/2006/relationships/slideMaster" Target="slideMasters/slideMaster7.xml"/><Relationship Id="rId71" Type="http://schemas.openxmlformats.org/officeDocument/2006/relationships/slide" Target="slides/slide61.xml"/><Relationship Id="rId92" Type="http://schemas.openxmlformats.org/officeDocument/2006/relationships/slide" Target="slides/slide8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47384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68265625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3847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217509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2016424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52905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175261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6715355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5083382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378173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17172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82656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84684572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46845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007882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462152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784439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940605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5771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6307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7250525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65682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6921750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74403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4160309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0851033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3847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217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201642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5290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17526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67153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50833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6201642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37817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17172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826562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468457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3847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21750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201642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52905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17526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671535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985290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508338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37817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171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826562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468457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384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21750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201642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52905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1752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33417526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671535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50833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37817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1717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826562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4684572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38471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2175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201642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5290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36715355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17526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6715355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508338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37817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1717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82656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468457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384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21750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20164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75083382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52905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175261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6715355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5083382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378173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1717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826562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468457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38471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2175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225378173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201642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529054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17526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671535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5083382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378173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1717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82656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468457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47384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pPr/>
              <a:t>07/03/2026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pPr/>
              <a:t>‹nº›</a:t>
            </a:fld>
            <a:endParaRPr lang="pt-BR"/>
          </a:p>
        </p:txBody>
      </p:sp>
    </p:spTree>
    <p:extLst>
      <p:ext uri="{BB962C8B-B14F-4D97-AF65-F5344CB8AC3E}">
        <p14:creationId xmlns:p14="http://schemas.microsoft.com/office/powerpoint/2010/main" val="17841717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6921750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 texto mestre</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2016424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8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2200" y="1825625"/>
            <a:ext cx="5181600" cy="435133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98529054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8" name="Espaço Reservado para Rodapé 7"/>
          <p:cNvSpPr>
            <a:spLocks noGrp="1"/>
          </p:cNvSpPr>
          <p:nvPr>
            <p:ph type="ftr" sz="quarter" idx="11"/>
          </p:nvPr>
        </p:nvSpPr>
        <p:spPr/>
        <p:txBody>
          <a:bodyPr/>
          <a:lstStyle/>
          <a:p>
            <a:endParaRPr lang="pt-BR">
              <a:solidFill>
                <a:prstClr val="black">
                  <a:tint val="75000"/>
                </a:prstClr>
              </a:solidFill>
            </a:endParaRPr>
          </a:p>
        </p:txBody>
      </p:sp>
      <p:sp>
        <p:nvSpPr>
          <p:cNvPr id="9" name="Espaço Reservado para Número de Slide 8"/>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334175261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4" name="Espaço Reservado para Rodapé 3"/>
          <p:cNvSpPr>
            <a:spLocks noGrp="1"/>
          </p:cNvSpPr>
          <p:nvPr>
            <p:ph type="ftr" sz="quarter" idx="11"/>
          </p:nvPr>
        </p:nvSpPr>
        <p:spPr/>
        <p:txBody>
          <a:bodyPr/>
          <a:lstStyle/>
          <a:p>
            <a:endParaRPr lang="pt-BR">
              <a:solidFill>
                <a:prstClr val="black">
                  <a:tint val="75000"/>
                </a:prstClr>
              </a:solidFill>
            </a:endParaRPr>
          </a:p>
        </p:txBody>
      </p:sp>
      <p:sp>
        <p:nvSpPr>
          <p:cNvPr id="5" name="Espaço Reservado para Número de Slide 4"/>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671535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3" name="Espaço Reservado para Rodapé 2"/>
          <p:cNvSpPr>
            <a:spLocks noGrp="1"/>
          </p:cNvSpPr>
          <p:nvPr>
            <p:ph type="ftr" sz="quarter" idx="11"/>
          </p:nvPr>
        </p:nvSpPr>
        <p:spPr/>
        <p:txBody>
          <a:bodyPr/>
          <a:lstStyle/>
          <a:p>
            <a:endParaRPr lang="pt-BR">
              <a:solidFill>
                <a:prstClr val="black">
                  <a:tint val="75000"/>
                </a:prstClr>
              </a:solidFill>
            </a:endParaRPr>
          </a:p>
        </p:txBody>
      </p:sp>
      <p:sp>
        <p:nvSpPr>
          <p:cNvPr id="4" name="Espaço Reservado para Número de Slide 3"/>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7508338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253781730"/>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 texto mestre</a:t>
            </a:r>
          </a:p>
        </p:txBody>
      </p:sp>
      <p:sp>
        <p:nvSpPr>
          <p:cNvPr id="5" name="Espaço Reservado para Data 4"/>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6" name="Espaço Reservado para Rodapé 5"/>
          <p:cNvSpPr>
            <a:spLocks noGrp="1"/>
          </p:cNvSpPr>
          <p:nvPr>
            <p:ph type="ftr" sz="quarter" idx="11"/>
          </p:nvPr>
        </p:nvSpPr>
        <p:spPr/>
        <p:txBody>
          <a:bodyPr/>
          <a:lstStyle/>
          <a:p>
            <a:endParaRPr lang="pt-BR">
              <a:solidFill>
                <a:prstClr val="black">
                  <a:tint val="75000"/>
                </a:prstClr>
              </a:solidFill>
            </a:endParaRPr>
          </a:p>
        </p:txBody>
      </p:sp>
      <p:sp>
        <p:nvSpPr>
          <p:cNvPr id="7" name="Espaço Reservado para Número de Slide 6"/>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78417172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6826562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11"/>
          </p:nvPr>
        </p:nvSpPr>
        <p:spPr/>
        <p:txBody>
          <a:bodyPr/>
          <a:lstStyle/>
          <a:p>
            <a:endParaRPr lang="pt-BR">
              <a:solidFill>
                <a:prstClr val="black">
                  <a:tint val="75000"/>
                </a:prstClr>
              </a:solidFill>
            </a:endParaRPr>
          </a:p>
        </p:txBody>
      </p:sp>
      <p:sp>
        <p:nvSpPr>
          <p:cNvPr id="6" name="Espaço Reservado para Número de Slide 5"/>
          <p:cNvSpPr>
            <a:spLocks noGrp="1"/>
          </p:cNvSpPr>
          <p:nvPr>
            <p:ph type="sldNum" sz="quarter" idx="12"/>
          </p:nvPr>
        </p:nvSpPr>
        <p:spPr/>
        <p:txBody>
          <a:body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1846845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1.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1.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pPr/>
              <a:t>07/03/2026</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pPr/>
              <a:t>‹nº›</a:t>
            </a:fld>
            <a:endParaRPr lang="pt-B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9058380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9F1065-9BCC-4DF1-BFFB-75595F8700F4}" type="datetimeFigureOut">
              <a:rPr lang="pt-BR" smtClean="0">
                <a:solidFill>
                  <a:prstClr val="black">
                    <a:tint val="75000"/>
                  </a:prstClr>
                </a:solidFill>
              </a:rPr>
              <a:pPr/>
              <a:t>07/03/2026</a:t>
            </a:fld>
            <a:endParaRPr lang="pt-BR">
              <a:solidFill>
                <a:prstClr val="black">
                  <a:tint val="75000"/>
                </a:prstClr>
              </a:solidFill>
            </a:endParaRP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solidFill>
                <a:prstClr val="black">
                  <a:tint val="75000"/>
                </a:prstClr>
              </a:solidFill>
            </a:endParaRP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EF8141-5781-4FD4-9552-C5D35CA5005E}" type="slidenum">
              <a:rPr lang="pt-BR" smtClean="0">
                <a:solidFill>
                  <a:prstClr val="black">
                    <a:tint val="75000"/>
                  </a:prstClr>
                </a:solidFill>
              </a:rPr>
              <a:pPr/>
              <a:t>‹nº›</a:t>
            </a:fld>
            <a:endParaRPr lang="pt-BR">
              <a:solidFill>
                <a:prstClr val="black">
                  <a:tint val="75000"/>
                </a:prstClr>
              </a:solidFill>
            </a:endParaRPr>
          </a:p>
        </p:txBody>
      </p:sp>
    </p:spTree>
    <p:extLst>
      <p:ext uri="{BB962C8B-B14F-4D97-AF65-F5344CB8AC3E}">
        <p14:creationId xmlns:p14="http://schemas.microsoft.com/office/powerpoint/2010/main" val="2355665812"/>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5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png"/><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pn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0.xml"/></Relationships>
</file>

<file path=ppt/slides/_rels/slide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1.xml"/></Relationships>
</file>

<file path=ppt/slides/_rels/slide6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3.png"/><Relationship Id="rId1" Type="http://schemas.openxmlformats.org/officeDocument/2006/relationships/slideLayout" Target="../slideLayouts/slideLayout101.xml"/></Relationships>
</file>

<file path=ppt/slides/_rels/slide6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3.png"/><Relationship Id="rId1" Type="http://schemas.openxmlformats.org/officeDocument/2006/relationships/slideLayout" Target="../slideLayouts/slideLayout101.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1.xml"/></Relationships>
</file>

<file path=ppt/slides/_rels/slide6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3.png"/><Relationship Id="rId1" Type="http://schemas.openxmlformats.org/officeDocument/2006/relationships/slideLayout" Target="../slideLayouts/slideLayout101.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1.xml"/></Relationships>
</file>

<file path=ppt/slides/_rels/slide71.xml.rels><?xml version="1.0" encoding="UTF-8" standalone="yes"?>
<Relationships xmlns="http://schemas.openxmlformats.org/package/2006/relationships"><Relationship Id="rId3" Type="http://schemas.openxmlformats.org/officeDocument/2006/relationships/hyperlink" Target="https://www.estadao.com.br/politica/abin-de-bolsonaro-usou-programa-secreto-para-rastrear-localizacao-de-pessoas-afirma-jornal/" TargetMode="External"/><Relationship Id="rId2" Type="http://schemas.openxmlformats.org/officeDocument/2006/relationships/image" Target="../media/image3.png"/><Relationship Id="rId1" Type="http://schemas.openxmlformats.org/officeDocument/2006/relationships/slideLayout" Target="../slideLayouts/slideLayout101.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9.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9.xml"/></Relationships>
</file>

<file path=ppt/slides/_rels/slide7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9.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9.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9.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9.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9.xml"/></Relationships>
</file>

<file path=ppt/slides/_rels/slide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9.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8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8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9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9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9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9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9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9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68.xml"/></Relationships>
</file>

<file path=ppt/slides/_rels/slide9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01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Espaço Reservado para Conteúdo 3" descr="4 - ciclo violação privacidade.jpg"/>
          <p:cNvPicPr>
            <a:picLocks noGrp="1" noChangeAspect="1"/>
          </p:cNvPicPr>
          <p:nvPr>
            <p:ph idx="1"/>
          </p:nvPr>
        </p:nvPicPr>
        <p:blipFill>
          <a:blip r:embed="rId3" cstate="print"/>
          <a:stretch>
            <a:fillRect/>
          </a:stretch>
        </p:blipFill>
        <p:spPr>
          <a:xfrm>
            <a:off x="-1" y="684220"/>
            <a:ext cx="12192001" cy="6173779"/>
          </a:xfrm>
        </p:spPr>
      </p:pic>
    </p:spTree>
    <p:extLst>
      <p:ext uri="{BB962C8B-B14F-4D97-AF65-F5344CB8AC3E}">
        <p14:creationId xmlns:p14="http://schemas.microsoft.com/office/powerpoint/2010/main" val="32819065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005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lstStyle/>
          <a:p>
            <a:pPr algn="ctr"/>
            <a:r>
              <a:rPr lang="pt-BR" dirty="0"/>
              <a:t>Finalidade da LGPD</a:t>
            </a:r>
          </a:p>
        </p:txBody>
      </p:sp>
      <p:sp>
        <p:nvSpPr>
          <p:cNvPr id="4" name="Espaço Reservado para Conteúdo 3"/>
          <p:cNvSpPr>
            <a:spLocks noGrp="1"/>
          </p:cNvSpPr>
          <p:nvPr>
            <p:ph idx="1"/>
          </p:nvPr>
        </p:nvSpPr>
        <p:spPr>
          <a:xfrm>
            <a:off x="221673" y="1440874"/>
            <a:ext cx="11443854" cy="5181600"/>
          </a:xfrm>
        </p:spPr>
        <p:txBody>
          <a:bodyPr>
            <a:normAutofit/>
          </a:bodyPr>
          <a:lstStyle/>
          <a:p>
            <a:pPr algn="just">
              <a:buNone/>
            </a:pPr>
            <a:r>
              <a:rPr lang="pt-BR" dirty="0"/>
              <a:t>Art. 2º A disciplina da proteção de dados pessoais tem como fundamentos:</a:t>
            </a:r>
          </a:p>
          <a:p>
            <a:pPr algn="just">
              <a:buNone/>
            </a:pPr>
            <a:r>
              <a:rPr lang="pt-BR" dirty="0"/>
              <a:t>I - o respeito à privacidade;</a:t>
            </a:r>
          </a:p>
          <a:p>
            <a:pPr algn="just">
              <a:buNone/>
            </a:pPr>
            <a:r>
              <a:rPr lang="pt-BR" dirty="0"/>
              <a:t>II - a autodeterminação informativa;</a:t>
            </a:r>
          </a:p>
          <a:p>
            <a:pPr algn="just">
              <a:buNone/>
            </a:pPr>
            <a:r>
              <a:rPr lang="pt-BR" dirty="0"/>
              <a:t>III - a liberdade de expressão, de informação, de comunicação e de opinião;</a:t>
            </a:r>
          </a:p>
          <a:p>
            <a:pPr algn="just">
              <a:buNone/>
            </a:pPr>
            <a:r>
              <a:rPr lang="pt-BR" dirty="0"/>
              <a:t>IV - a inviolabilidade da intimidade, da honra e da imagem;</a:t>
            </a:r>
          </a:p>
          <a:p>
            <a:pPr algn="just">
              <a:buNone/>
            </a:pPr>
            <a:r>
              <a:rPr lang="pt-BR" dirty="0"/>
              <a:t>V - o desenvolvimento econômico e tecnológico e a inovação;</a:t>
            </a:r>
          </a:p>
          <a:p>
            <a:pPr algn="just">
              <a:buNone/>
            </a:pPr>
            <a:r>
              <a:rPr lang="pt-BR" dirty="0"/>
              <a:t>VI - a livre iniciativa, a livre concorrência e a defesa do consumidor; e</a:t>
            </a:r>
          </a:p>
          <a:p>
            <a:pPr algn="just">
              <a:buNone/>
            </a:pPr>
            <a:r>
              <a:rPr lang="pt-BR" dirty="0"/>
              <a:t>VII - os direitos humanos, o livre desenvolvimento da personalidade, a dignidade e o exercício da cidadania pelas pessoas naturais.</a:t>
            </a:r>
          </a:p>
        </p:txBody>
      </p:sp>
    </p:spTree>
    <p:extLst>
      <p:ext uri="{BB962C8B-B14F-4D97-AF65-F5344CB8AC3E}">
        <p14:creationId xmlns:p14="http://schemas.microsoft.com/office/powerpoint/2010/main" val="3281906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descr="6 - escopo.jpg"/>
          <p:cNvPicPr>
            <a:picLocks noGrp="1" noChangeAspect="1"/>
          </p:cNvPicPr>
          <p:nvPr>
            <p:ph idx="1"/>
          </p:nvPr>
        </p:nvPicPr>
        <p:blipFill>
          <a:blip r:embed="rId3" cstate="print"/>
          <a:stretch>
            <a:fillRect/>
          </a:stretch>
        </p:blipFill>
        <p:spPr>
          <a:xfrm>
            <a:off x="0" y="667440"/>
            <a:ext cx="12191999" cy="6190560"/>
          </a:xfrm>
        </p:spPr>
      </p:pic>
    </p:spTree>
    <p:extLst>
      <p:ext uri="{BB962C8B-B14F-4D97-AF65-F5344CB8AC3E}">
        <p14:creationId xmlns:p14="http://schemas.microsoft.com/office/powerpoint/2010/main" val="3281906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2759" y="2660074"/>
            <a:ext cx="11774189" cy="1413162"/>
          </a:xfrm>
        </p:spPr>
        <p:txBody>
          <a:bodyPr>
            <a:normAutofit/>
          </a:bodyPr>
          <a:lstStyle/>
          <a:p>
            <a:pPr algn="ctr"/>
            <a:r>
              <a:rPr lang="pt-BR" sz="3400" b="1" i="1" dirty="0">
                <a:latin typeface="Arial" panose="020B0604020202020204" pitchFamily="34" charset="0"/>
                <a:cs typeface="Arial" panose="020B0604020202020204" pitchFamily="34" charset="0"/>
              </a:rPr>
              <a:t>Aplicabilidade da LGPD</a:t>
            </a:r>
          </a:p>
        </p:txBody>
      </p:sp>
    </p:spTree>
    <p:extLst>
      <p:ext uri="{BB962C8B-B14F-4D97-AF65-F5344CB8AC3E}">
        <p14:creationId xmlns:p14="http://schemas.microsoft.com/office/powerpoint/2010/main" val="32819065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Aplicabilidade da LGPD</a:t>
            </a:r>
          </a:p>
        </p:txBody>
      </p:sp>
      <p:sp>
        <p:nvSpPr>
          <p:cNvPr id="4" name="Espaço Reservado para Conteúdo 3"/>
          <p:cNvSpPr>
            <a:spLocks noGrp="1"/>
          </p:cNvSpPr>
          <p:nvPr>
            <p:ph idx="1"/>
          </p:nvPr>
        </p:nvSpPr>
        <p:spPr>
          <a:xfrm>
            <a:off x="561474" y="1556084"/>
            <a:ext cx="11325726" cy="4620127"/>
          </a:xfrm>
        </p:spPr>
        <p:txBody>
          <a:bodyPr>
            <a:normAutofit/>
          </a:bodyPr>
          <a:lstStyle/>
          <a:p>
            <a:pPr algn="just">
              <a:buNone/>
            </a:pPr>
            <a:r>
              <a:rPr lang="pt-BR" dirty="0"/>
              <a:t>Art. 3º Esta Lei aplica-se a qualquer operação de tratamento realizada por pessoa natural ou por pessoa jurídica de direito público ou privado, independentemente do meio, do país de sua sede ou do país onde estejam localizados os dados, desde que:</a:t>
            </a:r>
          </a:p>
          <a:p>
            <a:pPr algn="just">
              <a:buNone/>
            </a:pPr>
            <a:r>
              <a:rPr lang="pt-BR" dirty="0"/>
              <a:t>I - a operação de tratamento seja realizada no território nacional;</a:t>
            </a:r>
          </a:p>
          <a:p>
            <a:pPr algn="just">
              <a:buNone/>
            </a:pPr>
            <a:r>
              <a:rPr lang="pt-BR" dirty="0"/>
              <a:t>II - a atividade de tratamento tenha por objetivo a oferta ou o fornecimento de bens ou serviços ou o tratamento de dados de indivíduos localizados no território nacional; ou   </a:t>
            </a:r>
          </a:p>
          <a:p>
            <a:pPr algn="just">
              <a:buNone/>
            </a:pPr>
            <a:r>
              <a:rPr lang="pt-BR" dirty="0"/>
              <a:t>III - os dados pessoais objeto do tratamento tenham sido coletados no território nacional.</a:t>
            </a:r>
          </a:p>
        </p:txBody>
      </p:sp>
    </p:spTree>
    <p:extLst>
      <p:ext uri="{BB962C8B-B14F-4D97-AF65-F5344CB8AC3E}">
        <p14:creationId xmlns:p14="http://schemas.microsoft.com/office/powerpoint/2010/main" val="3281906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Não incide a LGPD</a:t>
            </a:r>
          </a:p>
        </p:txBody>
      </p:sp>
      <p:sp>
        <p:nvSpPr>
          <p:cNvPr id="4" name="Espaço Reservado para Conteúdo 3"/>
          <p:cNvSpPr>
            <a:spLocks noGrp="1"/>
          </p:cNvSpPr>
          <p:nvPr>
            <p:ph idx="1"/>
          </p:nvPr>
        </p:nvSpPr>
        <p:spPr>
          <a:xfrm>
            <a:off x="561474" y="1556084"/>
            <a:ext cx="11325726" cy="5005137"/>
          </a:xfrm>
        </p:spPr>
        <p:txBody>
          <a:bodyPr>
            <a:normAutofit/>
          </a:bodyPr>
          <a:lstStyle/>
          <a:p>
            <a:pPr algn="just">
              <a:buNone/>
            </a:pPr>
            <a:r>
              <a:rPr lang="pt-BR" dirty="0"/>
              <a:t>Art. 4º Esta Lei não se aplica ao tratamento de dados pessoais:</a:t>
            </a:r>
          </a:p>
          <a:p>
            <a:pPr algn="just">
              <a:buNone/>
            </a:pPr>
            <a:r>
              <a:rPr lang="pt-BR" b="1" dirty="0"/>
              <a:t>I</a:t>
            </a:r>
            <a:r>
              <a:rPr lang="pt-BR" dirty="0"/>
              <a:t> - </a:t>
            </a:r>
            <a:r>
              <a:rPr lang="pt-BR" b="1" dirty="0"/>
              <a:t>realizado por pessoa natural </a:t>
            </a:r>
            <a:r>
              <a:rPr lang="pt-BR" dirty="0"/>
              <a:t>para fins exclusivamente particulares e não econômicos;</a:t>
            </a:r>
          </a:p>
          <a:p>
            <a:pPr algn="just">
              <a:buNone/>
            </a:pPr>
            <a:r>
              <a:rPr lang="pt-BR" b="1" dirty="0"/>
              <a:t>II</a:t>
            </a:r>
            <a:r>
              <a:rPr lang="pt-BR" dirty="0"/>
              <a:t> - realizado para fins exclusivamente:</a:t>
            </a:r>
          </a:p>
          <a:p>
            <a:pPr algn="just">
              <a:buNone/>
            </a:pPr>
            <a:r>
              <a:rPr lang="pt-BR" dirty="0"/>
              <a:t>a) jornalístico e artísticos; ou</a:t>
            </a:r>
          </a:p>
          <a:p>
            <a:pPr algn="just">
              <a:buNone/>
            </a:pPr>
            <a:r>
              <a:rPr lang="pt-BR" dirty="0"/>
              <a:t>b) acadêmicos, aplicando-se a esta hipótese os </a:t>
            </a:r>
            <a:r>
              <a:rPr lang="pt-BR" dirty="0" err="1"/>
              <a:t>arts</a:t>
            </a:r>
            <a:r>
              <a:rPr lang="pt-BR" dirty="0"/>
              <a:t>. 7º e 11 desta Lei;</a:t>
            </a:r>
          </a:p>
        </p:txBody>
      </p:sp>
    </p:spTree>
    <p:extLst>
      <p:ext uri="{BB962C8B-B14F-4D97-AF65-F5344CB8AC3E}">
        <p14:creationId xmlns:p14="http://schemas.microsoft.com/office/powerpoint/2010/main" val="3281906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Não incide a LGPD</a:t>
            </a:r>
          </a:p>
        </p:txBody>
      </p:sp>
      <p:sp>
        <p:nvSpPr>
          <p:cNvPr id="4" name="Espaço Reservado para Conteúdo 3"/>
          <p:cNvSpPr>
            <a:spLocks noGrp="1"/>
          </p:cNvSpPr>
          <p:nvPr>
            <p:ph idx="1"/>
          </p:nvPr>
        </p:nvSpPr>
        <p:spPr>
          <a:xfrm>
            <a:off x="561474" y="1447800"/>
            <a:ext cx="11325726" cy="5054600"/>
          </a:xfrm>
        </p:spPr>
        <p:txBody>
          <a:bodyPr>
            <a:normAutofit fontScale="92500" lnSpcReduction="20000"/>
          </a:bodyPr>
          <a:lstStyle/>
          <a:p>
            <a:pPr algn="just">
              <a:buNone/>
            </a:pPr>
            <a:r>
              <a:rPr lang="pt-BR" dirty="0"/>
              <a:t>Art. 4º Esta Lei não se aplica ao tratamento de dados pessoais:</a:t>
            </a:r>
          </a:p>
          <a:p>
            <a:pPr algn="just">
              <a:buNone/>
            </a:pPr>
            <a:endParaRPr lang="pt-BR" b="1" dirty="0"/>
          </a:p>
          <a:p>
            <a:pPr algn="just">
              <a:buNone/>
            </a:pPr>
            <a:r>
              <a:rPr lang="pt-BR" b="1" dirty="0"/>
              <a:t>III </a:t>
            </a:r>
            <a:r>
              <a:rPr lang="pt-BR" dirty="0"/>
              <a:t>- realizado para fins exclusivos de:</a:t>
            </a:r>
          </a:p>
          <a:p>
            <a:pPr algn="just">
              <a:buNone/>
            </a:pPr>
            <a:r>
              <a:rPr lang="pt-BR" dirty="0"/>
              <a:t>a) segurança pública;</a:t>
            </a:r>
          </a:p>
          <a:p>
            <a:pPr algn="just">
              <a:buNone/>
            </a:pPr>
            <a:r>
              <a:rPr lang="pt-BR" dirty="0"/>
              <a:t>b) defesa nacional;</a:t>
            </a:r>
          </a:p>
          <a:p>
            <a:pPr algn="just">
              <a:buNone/>
            </a:pPr>
            <a:r>
              <a:rPr lang="pt-BR" dirty="0"/>
              <a:t>c) segurança do Estado; ou</a:t>
            </a:r>
          </a:p>
          <a:p>
            <a:pPr algn="just">
              <a:buNone/>
            </a:pPr>
            <a:r>
              <a:rPr lang="pt-BR" dirty="0"/>
              <a:t>d) atividades de investigação e repressão de infrações penais; ou</a:t>
            </a:r>
          </a:p>
          <a:p>
            <a:pPr algn="just">
              <a:buNone/>
            </a:pPr>
            <a:endParaRPr lang="pt-BR" b="1" dirty="0"/>
          </a:p>
          <a:p>
            <a:pPr algn="just">
              <a:buNone/>
            </a:pPr>
            <a:r>
              <a:rPr lang="pt-BR" b="1" dirty="0"/>
              <a:t>IV</a:t>
            </a:r>
            <a:r>
              <a:rPr lang="pt-BR" dirty="0"/>
              <a:t> - provenientes de fora do território nacional e que não sejam objeto de comunicação, uso compartilhado de dados com agentes de tratamento brasileiros ou objeto de transferência internacional de dados com outro país que não o de proveniência, desde que o país de proveniência proporcione grau de proteção de dados pessoais adequado ao previsto nesta Lei.</a:t>
            </a:r>
          </a:p>
        </p:txBody>
      </p:sp>
    </p:spTree>
    <p:extLst>
      <p:ext uri="{BB962C8B-B14F-4D97-AF65-F5344CB8AC3E}">
        <p14:creationId xmlns:p14="http://schemas.microsoft.com/office/powerpoint/2010/main" val="32819065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2759" y="2660074"/>
            <a:ext cx="11774189" cy="1413162"/>
          </a:xfrm>
        </p:spPr>
        <p:txBody>
          <a:bodyPr>
            <a:normAutofit/>
          </a:bodyPr>
          <a:lstStyle/>
          <a:p>
            <a:pPr algn="ctr"/>
            <a:r>
              <a:rPr lang="pt-BR" sz="3400" b="1" i="1" dirty="0">
                <a:latin typeface="Arial" panose="020B0604020202020204" pitchFamily="34" charset="0"/>
                <a:cs typeface="Arial" panose="020B0604020202020204" pitchFamily="34" charset="0"/>
              </a:rPr>
              <a:t>Definição da base legal no tratamento de dados por pessoa jurídica de direito público;</a:t>
            </a:r>
          </a:p>
        </p:txBody>
      </p:sp>
    </p:spTree>
    <p:extLst>
      <p:ext uri="{BB962C8B-B14F-4D97-AF65-F5344CB8AC3E}">
        <p14:creationId xmlns:p14="http://schemas.microsoft.com/office/powerpoint/2010/main" val="32819065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Base legal. Guia Poder Público ANPD</a:t>
            </a:r>
          </a:p>
        </p:txBody>
      </p:sp>
      <p:pic>
        <p:nvPicPr>
          <p:cNvPr id="5" name="Espaço Reservado para Conteúdo 4" descr="Base legal tratamento de dados.jpg"/>
          <p:cNvPicPr>
            <a:picLocks noGrp="1" noChangeAspect="1"/>
          </p:cNvPicPr>
          <p:nvPr>
            <p:ph idx="1"/>
          </p:nvPr>
        </p:nvPicPr>
        <p:blipFill>
          <a:blip r:embed="rId3" cstate="print"/>
          <a:stretch>
            <a:fillRect/>
          </a:stretch>
        </p:blipFill>
        <p:spPr>
          <a:xfrm>
            <a:off x="0" y="692728"/>
            <a:ext cx="12192000" cy="6165272"/>
          </a:xfrm>
        </p:spPr>
      </p:pic>
    </p:spTree>
    <p:extLst>
      <p:ext uri="{BB962C8B-B14F-4D97-AF65-F5344CB8AC3E}">
        <p14:creationId xmlns:p14="http://schemas.microsoft.com/office/powerpoint/2010/main" val="3281906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t>4 Possibilidades sobre o tratamento de dados pessoais</a:t>
            </a:r>
          </a:p>
        </p:txBody>
      </p:sp>
      <p:sp>
        <p:nvSpPr>
          <p:cNvPr id="4" name="Espaço Reservado para Conteúdo 3"/>
          <p:cNvSpPr>
            <a:spLocks noGrp="1"/>
          </p:cNvSpPr>
          <p:nvPr>
            <p:ph idx="1"/>
          </p:nvPr>
        </p:nvSpPr>
        <p:spPr>
          <a:xfrm>
            <a:off x="360218" y="1634836"/>
            <a:ext cx="10993582" cy="4765964"/>
          </a:xfrm>
        </p:spPr>
        <p:txBody>
          <a:bodyPr>
            <a:normAutofit/>
          </a:bodyPr>
          <a:lstStyle/>
          <a:p>
            <a:pPr marL="514350" indent="-514350" algn="just">
              <a:buAutoNum type="arabicParenR"/>
            </a:pPr>
            <a:r>
              <a:rPr lang="pt-BR" sz="3200" dirty="0"/>
              <a:t>O titular no controle dos dados NÃO consentiu e os dados NÃO são tratados – Hipótese dentro da legalidade.</a:t>
            </a:r>
          </a:p>
          <a:p>
            <a:pPr marL="514350" indent="-514350" algn="just">
              <a:buFont typeface="Arial" panose="020B0604020202020204" pitchFamily="34" charset="0"/>
              <a:buAutoNum type="arabicParenR"/>
            </a:pPr>
            <a:r>
              <a:rPr lang="pt-BR" sz="3200" dirty="0"/>
              <a:t> O titular no controle dos dados consente e os dados são tratados – Hipótese dentro da legalidade.</a:t>
            </a:r>
          </a:p>
          <a:p>
            <a:pPr marL="514350" indent="-514350" algn="just">
              <a:buFont typeface="Arial" panose="020B0604020202020204" pitchFamily="34" charset="0"/>
              <a:buAutoNum type="arabicParenR"/>
            </a:pPr>
            <a:r>
              <a:rPr lang="pt-BR" sz="3200" dirty="0"/>
              <a:t>O titular no controle dos dados NÃO consentiu e os dados são tratados embasados em outra base legal – Hipótese dentro da legalidade.</a:t>
            </a:r>
          </a:p>
          <a:p>
            <a:pPr marL="514350" indent="-514350" algn="just">
              <a:buFont typeface="Arial" panose="020B0604020202020204" pitchFamily="34" charset="0"/>
              <a:buAutoNum type="arabicParenR"/>
            </a:pPr>
            <a:r>
              <a:rPr lang="pt-BR" sz="3200" dirty="0"/>
              <a:t>O titular no controle dos dados NÃO consentiu e os dados são tratados – Hipótese FORA da legalidade.</a:t>
            </a:r>
          </a:p>
          <a:p>
            <a:pPr marL="514350" indent="-514350" algn="just">
              <a:buFont typeface="Arial" panose="020B0604020202020204" pitchFamily="34" charset="0"/>
              <a:buAutoNum type="arabicParenR"/>
            </a:pPr>
            <a:endParaRPr lang="pt-BR" sz="3200" dirty="0"/>
          </a:p>
          <a:p>
            <a:pPr marL="514350" indent="-514350" algn="just">
              <a:buFont typeface="Arial" panose="020B0604020202020204" pitchFamily="34" charset="0"/>
              <a:buAutoNum type="arabicParenR"/>
            </a:pPr>
            <a:endParaRPr lang="pt-BR" sz="3200" dirty="0"/>
          </a:p>
          <a:p>
            <a:pPr marL="514350" indent="-514350" algn="just">
              <a:buAutoNum type="arabicParenR"/>
            </a:pPr>
            <a:endParaRPr lang="pt-BR" sz="3200" dirty="0"/>
          </a:p>
        </p:txBody>
      </p:sp>
    </p:spTree>
    <p:extLst>
      <p:ext uri="{BB962C8B-B14F-4D97-AF65-F5344CB8AC3E}">
        <p14:creationId xmlns:p14="http://schemas.microsoft.com/office/powerpoint/2010/main" val="32819065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87569" y="772732"/>
            <a:ext cx="11699631" cy="5582348"/>
          </a:xfrm>
        </p:spPr>
        <p:txBody>
          <a:bodyPr>
            <a:normAutofit fontScale="85000" lnSpcReduction="20000"/>
          </a:bodyPr>
          <a:lstStyle/>
          <a:p>
            <a:pPr algn="ctr">
              <a:buNone/>
              <a:defRPr/>
            </a:pPr>
            <a:r>
              <a:rPr lang="pt-BR" altLang="pt-BR" sz="3300" b="1" dirty="0">
                <a:solidFill>
                  <a:srgbClr val="141414"/>
                </a:solidFill>
                <a:latin typeface="Arial" pitchFamily="34" charset="0"/>
                <a:cs typeface="Arial" pitchFamily="34" charset="0"/>
              </a:rPr>
              <a:t>LUIZ HENRIQUE NÉIA GIAVINA-BIANCHI</a:t>
            </a:r>
          </a:p>
          <a:p>
            <a:pPr marL="0" indent="0" algn="ctr">
              <a:buFont typeface="Arial" charset="0"/>
              <a:buNone/>
              <a:defRPr/>
            </a:pPr>
            <a:endParaRPr lang="pt-BR" altLang="pt-BR" b="1" dirty="0">
              <a:effectLst>
                <a:outerShdw blurRad="38100" dist="38100" dir="2700000" algn="tl">
                  <a:srgbClr val="000000">
                    <a:alpha val="43137"/>
                  </a:srgbClr>
                </a:outerShdw>
              </a:effectLst>
              <a:latin typeface="Arial" pitchFamily="34" charset="0"/>
              <a:cs typeface="Arial" pitchFamily="34" charset="0"/>
            </a:endParaRPr>
          </a:p>
          <a:p>
            <a:pPr algn="just">
              <a:defRPr/>
            </a:pPr>
            <a:r>
              <a:rPr lang="pt-BR" b="1" dirty="0">
                <a:latin typeface="Arial" pitchFamily="34" charset="0"/>
                <a:cs typeface="Arial" pitchFamily="34" charset="0"/>
              </a:rPr>
              <a:t>Procurador do Legislativo </a:t>
            </a:r>
            <a:r>
              <a:rPr lang="pt-BR" dirty="0">
                <a:latin typeface="Arial" pitchFamily="34" charset="0"/>
                <a:cs typeface="Arial" pitchFamily="34" charset="0"/>
              </a:rPr>
              <a:t>da Câmara Municipal de Jacarezinho desde 2010.</a:t>
            </a:r>
          </a:p>
          <a:p>
            <a:pPr algn="just">
              <a:defRPr/>
            </a:pPr>
            <a:r>
              <a:rPr lang="pt-BR" b="1" dirty="0">
                <a:latin typeface="Arial" pitchFamily="34" charset="0"/>
                <a:cs typeface="Arial" pitchFamily="34" charset="0"/>
              </a:rPr>
              <a:t>Graduado</a:t>
            </a:r>
            <a:r>
              <a:rPr lang="pt-BR" dirty="0">
                <a:latin typeface="Arial" pitchFamily="34" charset="0"/>
                <a:cs typeface="Arial" pitchFamily="34" charset="0"/>
              </a:rPr>
              <a:t> em Direito pela UENP;</a:t>
            </a:r>
          </a:p>
          <a:p>
            <a:pPr algn="just">
              <a:defRPr/>
            </a:pPr>
            <a:r>
              <a:rPr lang="pt-BR" b="1" dirty="0">
                <a:latin typeface="Arial" pitchFamily="34" charset="0"/>
                <a:cs typeface="Arial" pitchFamily="34" charset="0"/>
              </a:rPr>
              <a:t>Pós-Graduado</a:t>
            </a:r>
            <a:r>
              <a:rPr lang="pt-BR" dirty="0">
                <a:latin typeface="Arial" pitchFamily="34" charset="0"/>
                <a:cs typeface="Arial" pitchFamily="34" charset="0"/>
              </a:rPr>
              <a:t> em Direito Civil e Direito Processual Civil pela FAESO; </a:t>
            </a:r>
          </a:p>
          <a:p>
            <a:pPr algn="just">
              <a:defRPr/>
            </a:pPr>
            <a:r>
              <a:rPr lang="pt-BR" b="1" dirty="0">
                <a:latin typeface="Arial" pitchFamily="34" charset="0"/>
                <a:cs typeface="Arial" pitchFamily="34" charset="0"/>
              </a:rPr>
              <a:t>Pós-Graduado</a:t>
            </a:r>
            <a:r>
              <a:rPr lang="pt-BR" dirty="0">
                <a:latin typeface="Arial" pitchFamily="34" charset="0"/>
                <a:cs typeface="Arial" pitchFamily="34" charset="0"/>
              </a:rPr>
              <a:t> em Gestão Pública pela UEPG;</a:t>
            </a:r>
          </a:p>
          <a:p>
            <a:pPr algn="just">
              <a:defRPr/>
            </a:pPr>
            <a:r>
              <a:rPr lang="pt-BR" b="1" dirty="0">
                <a:latin typeface="Arial" pitchFamily="34" charset="0"/>
                <a:cs typeface="Arial" pitchFamily="34" charset="0"/>
              </a:rPr>
              <a:t>Pós-Graduado</a:t>
            </a:r>
            <a:r>
              <a:rPr lang="pt-BR" dirty="0">
                <a:latin typeface="Arial" pitchFamily="34" charset="0"/>
                <a:cs typeface="Arial" pitchFamily="34" charset="0"/>
              </a:rPr>
              <a:t> em Direito Administrativo pela UENP.</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MBA em Nova Lei de Licitações pela UNYPÓS;</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Direito Municipal pela ESA;</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Lei Geral de Proteção de Dados pela LEGALE;</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MBA em Nova Lei de Licitações pela PÓLIS CIVITAS/TCE-PR.</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Lei Geral de Direito e Processo Constitucional pela </a:t>
            </a:r>
            <a:r>
              <a:rPr lang="pt-BR" dirty="0" smtClean="0">
                <a:latin typeface="Arial" pitchFamily="34" charset="0"/>
                <a:cs typeface="Arial" pitchFamily="34" charset="0"/>
              </a:rPr>
              <a:t>LEGALE.</a:t>
            </a:r>
          </a:p>
          <a:p>
            <a:pPr>
              <a:defRPr/>
            </a:pPr>
            <a:r>
              <a:rPr lang="pt-BR" b="1" dirty="0">
                <a:latin typeface="Arial" pitchFamily="34" charset="0"/>
                <a:cs typeface="Arial" pitchFamily="34" charset="0"/>
              </a:rPr>
              <a:t>Pós-Graduado</a:t>
            </a:r>
            <a:r>
              <a:rPr lang="pt-BR" dirty="0">
                <a:latin typeface="Arial" pitchFamily="34" charset="0"/>
                <a:cs typeface="Arial" pitchFamily="34" charset="0"/>
              </a:rPr>
              <a:t> em Advocacia na Fazenda Pública pela LEGALE;</a:t>
            </a:r>
          </a:p>
          <a:p>
            <a:pPr>
              <a:defRPr/>
            </a:pPr>
            <a:r>
              <a:rPr lang="pt-BR" b="1" dirty="0" smtClean="0">
                <a:latin typeface="Arial" pitchFamily="34" charset="0"/>
                <a:cs typeface="Arial" pitchFamily="34" charset="0"/>
              </a:rPr>
              <a:t>Mestre</a:t>
            </a:r>
            <a:r>
              <a:rPr lang="pt-BR" dirty="0" smtClean="0">
                <a:latin typeface="Arial" pitchFamily="34" charset="0"/>
                <a:cs typeface="Arial" pitchFamily="34" charset="0"/>
              </a:rPr>
              <a:t> </a:t>
            </a:r>
            <a:r>
              <a:rPr lang="pt-BR" dirty="0">
                <a:latin typeface="Arial" pitchFamily="34" charset="0"/>
                <a:cs typeface="Arial" pitchFamily="34" charset="0"/>
              </a:rPr>
              <a:t>em Ciência Jurídica pela UENP</a:t>
            </a:r>
            <a:r>
              <a:rPr lang="pt-BR" dirty="0" smtClean="0">
                <a:latin typeface="Arial" pitchFamily="34" charset="0"/>
                <a:cs typeface="Arial" pitchFamily="34" charset="0"/>
              </a:rPr>
              <a:t>.</a:t>
            </a:r>
            <a:endParaRPr lang="pt-BR" altLang="pt-BR" b="1" dirty="0">
              <a:solidFill>
                <a:srgbClr val="141414"/>
              </a:solidFill>
              <a:latin typeface="Arial" pitchFamily="34" charset="0"/>
              <a:cs typeface="Arial" pitchFamily="34" charset="0"/>
            </a:endParaRPr>
          </a:p>
        </p:txBody>
      </p:sp>
      <p:pic>
        <p:nvPicPr>
          <p:cNvPr id="5" name="Imagem 4">
            <a:extLst>
              <a:ext uri="{FF2B5EF4-FFF2-40B4-BE49-F238E27FC236}">
                <a16:creationId xmlns:a16="http://schemas.microsoft.com/office/drawing/2014/main" xmlns="" id="{6247DB32-45CA-5CA7-9141-15E192485088}"/>
              </a:ext>
            </a:extLst>
          </p:cNvPr>
          <p:cNvPicPr>
            <a:picLocks noChangeAspect="1"/>
          </p:cNvPicPr>
          <p:nvPr/>
        </p:nvPicPr>
        <p:blipFill>
          <a:blip r:embed="rId3"/>
          <a:stretch>
            <a:fillRect/>
          </a:stretch>
        </p:blipFill>
        <p:spPr>
          <a:xfrm>
            <a:off x="10143423" y="1415976"/>
            <a:ext cx="2460057" cy="3133164"/>
          </a:xfrm>
          <a:prstGeom prst="rect">
            <a:avLst/>
          </a:prstGeom>
        </p:spPr>
      </p:pic>
    </p:spTree>
    <p:extLst>
      <p:ext uri="{BB962C8B-B14F-4D97-AF65-F5344CB8AC3E}">
        <p14:creationId xmlns:p14="http://schemas.microsoft.com/office/powerpoint/2010/main" val="113050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Base legal. Guia Poder Público ANPD</a:t>
            </a:r>
          </a:p>
        </p:txBody>
      </p:sp>
      <p:sp>
        <p:nvSpPr>
          <p:cNvPr id="4" name="Espaço Reservado para Conteúdo 3"/>
          <p:cNvSpPr>
            <a:spLocks noGrp="1"/>
          </p:cNvSpPr>
          <p:nvPr>
            <p:ph idx="1"/>
          </p:nvPr>
        </p:nvSpPr>
        <p:spPr/>
        <p:txBody>
          <a:bodyPr>
            <a:normAutofit/>
          </a:bodyPr>
          <a:lstStyle/>
          <a:p>
            <a:pPr algn="just"/>
            <a:r>
              <a:rPr lang="pt-BR" dirty="0"/>
              <a:t>14. </a:t>
            </a:r>
            <a:r>
              <a:rPr lang="pt-BR" b="1" dirty="0"/>
              <a:t>Uma das principais providências a serem tomadas antes de realizar o tratamento de dados pessoais é a de identificar a base legal aplicável. [...]</a:t>
            </a:r>
            <a:endParaRPr lang="pt-BR" dirty="0"/>
          </a:p>
          <a:p>
            <a:pPr algn="just"/>
            <a:r>
              <a:rPr lang="pt-BR" dirty="0"/>
              <a:t>15. Considerando os questionamentos encaminhados à ANPD e as peculiaridades do tratamento de dados pessoais pelo Poder Público, bem como o previsto na Agenda Regulatória do biênio 2021-2022, a análise a seguir será limitada às seguintes bases legais: </a:t>
            </a:r>
            <a:r>
              <a:rPr lang="pt-BR" b="1" dirty="0"/>
              <a:t>consentimento, legítimo interesse, cumprimento de obrigação legal e regulatória e execução de políticas públicas.</a:t>
            </a:r>
          </a:p>
        </p:txBody>
      </p:sp>
    </p:spTree>
    <p:extLst>
      <p:ext uri="{BB962C8B-B14F-4D97-AF65-F5344CB8AC3E}">
        <p14:creationId xmlns:p14="http://schemas.microsoft.com/office/powerpoint/2010/main" val="32819065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Base legal. Consentimento do titular</a:t>
            </a:r>
          </a:p>
        </p:txBody>
      </p:sp>
      <p:sp>
        <p:nvSpPr>
          <p:cNvPr id="4" name="Espaço Reservado para Conteúdo 3"/>
          <p:cNvSpPr>
            <a:spLocks noGrp="1"/>
          </p:cNvSpPr>
          <p:nvPr>
            <p:ph idx="1"/>
          </p:nvPr>
        </p:nvSpPr>
        <p:spPr/>
        <p:txBody>
          <a:bodyPr>
            <a:normAutofit/>
          </a:bodyPr>
          <a:lstStyle/>
          <a:p>
            <a:pPr marL="0" indent="0" algn="just">
              <a:buNone/>
            </a:pPr>
            <a:r>
              <a:rPr lang="pt-BR" dirty="0"/>
              <a:t>Art. 6º [...]</a:t>
            </a:r>
          </a:p>
          <a:p>
            <a:pPr marL="0" indent="0" algn="just">
              <a:buNone/>
            </a:pPr>
            <a:r>
              <a:rPr lang="pt-BR" b="0" i="0" dirty="0">
                <a:solidFill>
                  <a:srgbClr val="000000"/>
                </a:solidFill>
                <a:effectLst/>
                <a:latin typeface="Arial" panose="020B0604020202020204" pitchFamily="34" charset="0"/>
              </a:rPr>
              <a:t>XII - consentimento: manifestação </a:t>
            </a:r>
            <a:r>
              <a:rPr lang="pt-BR" b="1" i="0" dirty="0">
                <a:solidFill>
                  <a:srgbClr val="0070C0"/>
                </a:solidFill>
                <a:effectLst/>
                <a:latin typeface="Arial" panose="020B0604020202020204" pitchFamily="34" charset="0"/>
              </a:rPr>
              <a:t>LIVRE</a:t>
            </a:r>
            <a:r>
              <a:rPr lang="pt-BR" b="0" i="0" dirty="0">
                <a:solidFill>
                  <a:srgbClr val="000000"/>
                </a:solidFill>
                <a:effectLst/>
                <a:latin typeface="Arial" panose="020B0604020202020204" pitchFamily="34" charset="0"/>
              </a:rPr>
              <a:t>, </a:t>
            </a:r>
            <a:r>
              <a:rPr lang="pt-BR" b="1" i="0" dirty="0">
                <a:solidFill>
                  <a:srgbClr val="FF0000"/>
                </a:solidFill>
                <a:effectLst/>
                <a:latin typeface="Arial" panose="020B0604020202020204" pitchFamily="34" charset="0"/>
              </a:rPr>
              <a:t>INFORMADA</a:t>
            </a:r>
            <a:r>
              <a:rPr lang="pt-BR" b="0" i="0" dirty="0">
                <a:solidFill>
                  <a:srgbClr val="000000"/>
                </a:solidFill>
                <a:effectLst/>
                <a:latin typeface="Arial" panose="020B0604020202020204" pitchFamily="34" charset="0"/>
              </a:rPr>
              <a:t> e </a:t>
            </a:r>
            <a:r>
              <a:rPr lang="pt-BR" b="1" i="0" dirty="0">
                <a:solidFill>
                  <a:srgbClr val="7030A0"/>
                </a:solidFill>
                <a:effectLst/>
                <a:latin typeface="Arial" panose="020B0604020202020204" pitchFamily="34" charset="0"/>
              </a:rPr>
              <a:t>INEQUÍVOCA</a:t>
            </a:r>
            <a:r>
              <a:rPr lang="pt-BR" b="0" i="0" dirty="0">
                <a:solidFill>
                  <a:srgbClr val="000000"/>
                </a:solidFill>
                <a:effectLst/>
                <a:latin typeface="Arial" panose="020B0604020202020204" pitchFamily="34" charset="0"/>
              </a:rPr>
              <a:t> pela qual o titular concorda com o tratamento de seus dados pessoais para uma </a:t>
            </a:r>
            <a:r>
              <a:rPr lang="pt-BR" b="1" i="0" dirty="0">
                <a:solidFill>
                  <a:srgbClr val="FF0000"/>
                </a:solidFill>
                <a:effectLst/>
                <a:latin typeface="Arial" panose="020B0604020202020204" pitchFamily="34" charset="0"/>
              </a:rPr>
              <a:t>FINALIDADE DETERMINADA</a:t>
            </a:r>
            <a:r>
              <a:rPr lang="pt-BR" b="0" i="0" dirty="0">
                <a:solidFill>
                  <a:srgbClr val="000000"/>
                </a:solidFill>
                <a:effectLst/>
                <a:latin typeface="Arial" panose="020B0604020202020204" pitchFamily="34" charset="0"/>
              </a:rPr>
              <a:t>;</a:t>
            </a:r>
          </a:p>
          <a:p>
            <a:pPr marL="0" indent="0" algn="just">
              <a:buNone/>
            </a:pPr>
            <a:endParaRPr lang="pt-BR" dirty="0">
              <a:solidFill>
                <a:srgbClr val="000000"/>
              </a:solidFill>
              <a:latin typeface="Arial" panose="020B0604020202020204" pitchFamily="34" charset="0"/>
            </a:endParaRPr>
          </a:p>
          <a:p>
            <a:pPr marL="0" indent="0" algn="just">
              <a:buNone/>
            </a:pPr>
            <a:r>
              <a:rPr lang="pt-BR" b="1" dirty="0">
                <a:solidFill>
                  <a:srgbClr val="000000"/>
                </a:solidFill>
                <a:latin typeface="Arial" panose="020B0604020202020204" pitchFamily="34" charset="0"/>
              </a:rPr>
              <a:t>Livre: deve-se verificar a garantia de opção e liberdade de escolha! Não pode haver desequilíbrio de poder. Não pode haver condicionamento. Deve haver ausência de vícios de vontade (erro, dolo, coação, estado de perigo  e lesão)</a:t>
            </a:r>
            <a:endParaRPr lang="pt-BR" b="1" dirty="0"/>
          </a:p>
        </p:txBody>
      </p:sp>
    </p:spTree>
    <p:extLst>
      <p:ext uri="{BB962C8B-B14F-4D97-AF65-F5344CB8AC3E}">
        <p14:creationId xmlns:p14="http://schemas.microsoft.com/office/powerpoint/2010/main" val="10414381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Base legal. </a:t>
            </a:r>
            <a:r>
              <a:rPr lang="pt-BR" b="1" dirty="0"/>
              <a:t>Consentimento </a:t>
            </a:r>
            <a:r>
              <a:rPr lang="pt-BR" dirty="0"/>
              <a:t>do titular</a:t>
            </a:r>
          </a:p>
        </p:txBody>
      </p:sp>
      <p:sp>
        <p:nvSpPr>
          <p:cNvPr id="4" name="Espaço Reservado para Conteúdo 3"/>
          <p:cNvSpPr>
            <a:spLocks noGrp="1"/>
          </p:cNvSpPr>
          <p:nvPr>
            <p:ph idx="1"/>
          </p:nvPr>
        </p:nvSpPr>
        <p:spPr/>
        <p:txBody>
          <a:bodyPr>
            <a:normAutofit/>
          </a:bodyPr>
          <a:lstStyle/>
          <a:p>
            <a:pPr marL="0" indent="0" algn="just">
              <a:buNone/>
            </a:pPr>
            <a:endParaRPr lang="pt-BR" dirty="0">
              <a:solidFill>
                <a:srgbClr val="000000"/>
              </a:solidFill>
              <a:latin typeface="Arial" panose="020B0604020202020204" pitchFamily="34" charset="0"/>
            </a:endParaRPr>
          </a:p>
          <a:p>
            <a:pPr marL="0" indent="0" algn="just">
              <a:buNone/>
            </a:pPr>
            <a:r>
              <a:rPr lang="pt-BR" b="1" dirty="0">
                <a:solidFill>
                  <a:srgbClr val="000000"/>
                </a:solidFill>
                <a:latin typeface="Arial" panose="020B0604020202020204" pitchFamily="34" charset="0"/>
              </a:rPr>
              <a:t>INFORMADA: </a:t>
            </a:r>
            <a:r>
              <a:rPr lang="pt-BR" dirty="0">
                <a:solidFill>
                  <a:srgbClr val="000000"/>
                </a:solidFill>
                <a:latin typeface="Arial" panose="020B0604020202020204" pitchFamily="34" charset="0"/>
              </a:rPr>
              <a:t>Deve-se garantir que o titular recebeu todas as informações necessárias para decidir.</a:t>
            </a:r>
          </a:p>
          <a:p>
            <a:pPr marL="0" indent="0" algn="just">
              <a:buNone/>
            </a:pPr>
            <a:endParaRPr lang="pt-BR" b="1" dirty="0">
              <a:solidFill>
                <a:srgbClr val="000000"/>
              </a:solidFill>
              <a:latin typeface="Arial" panose="020B0604020202020204" pitchFamily="34" charset="0"/>
            </a:endParaRPr>
          </a:p>
          <a:p>
            <a:pPr marL="0" indent="0" algn="just">
              <a:buNone/>
            </a:pPr>
            <a:r>
              <a:rPr lang="pt-BR" b="1" dirty="0">
                <a:solidFill>
                  <a:srgbClr val="000000"/>
                </a:solidFill>
                <a:latin typeface="Arial" panose="020B0604020202020204" pitchFamily="34" charset="0"/>
              </a:rPr>
              <a:t>INEQUÍVOCA: </a:t>
            </a:r>
            <a:r>
              <a:rPr lang="pt-BR" dirty="0">
                <a:solidFill>
                  <a:srgbClr val="000000"/>
                </a:solidFill>
                <a:latin typeface="Arial" panose="020B0604020202020204" pitchFamily="34" charset="0"/>
              </a:rPr>
              <a:t>Deve-se garantir que o titular não tinha qualquer dúvida, não pode haver ambiguidades. Por outro lado, deve haver certeza plena e de forma clara que o titular autorizou o tratamento, não restando dúvidas de que o consentimento ocorreu.</a:t>
            </a:r>
            <a:endParaRPr lang="pt-BR" dirty="0"/>
          </a:p>
        </p:txBody>
      </p:sp>
    </p:spTree>
    <p:extLst>
      <p:ext uri="{BB962C8B-B14F-4D97-AF65-F5344CB8AC3E}">
        <p14:creationId xmlns:p14="http://schemas.microsoft.com/office/powerpoint/2010/main" val="41925651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t>Base legal. </a:t>
            </a:r>
            <a:r>
              <a:rPr lang="pt-BR" b="1" dirty="0"/>
              <a:t>Consentimento</a:t>
            </a:r>
            <a:r>
              <a:rPr lang="pt-BR" dirty="0"/>
              <a:t> conforme Guia Poder Público ANPD</a:t>
            </a:r>
          </a:p>
        </p:txBody>
      </p:sp>
      <p:sp>
        <p:nvSpPr>
          <p:cNvPr id="4" name="Espaço Reservado para Conteúdo 3"/>
          <p:cNvSpPr>
            <a:spLocks noGrp="1"/>
          </p:cNvSpPr>
          <p:nvPr>
            <p:ph idx="1"/>
          </p:nvPr>
        </p:nvSpPr>
        <p:spPr/>
        <p:txBody>
          <a:bodyPr>
            <a:normAutofit fontScale="92500" lnSpcReduction="10000"/>
          </a:bodyPr>
          <a:lstStyle/>
          <a:p>
            <a:pPr algn="just"/>
            <a:r>
              <a:rPr lang="pt-BR" dirty="0"/>
              <a:t>16. Conforme a definição legal (art. 5º, XII, LGPD), o consentimento é a </a:t>
            </a:r>
            <a:r>
              <a:rPr lang="pt-BR" b="1" dirty="0"/>
              <a:t>“MANIFESTAÇÃO LIVRE, INFORMADA E INEQUÍVOCA</a:t>
            </a:r>
            <a:r>
              <a:rPr lang="pt-BR" dirty="0"/>
              <a:t> pela qual o titular concorda com o tratamento de seus dados pessoais para uma finalidade determinada”. </a:t>
            </a:r>
            <a:r>
              <a:rPr lang="pt-BR" b="1" dirty="0"/>
              <a:t>Adicionalmente, no caso de dados sensíveis</a:t>
            </a:r>
            <a:r>
              <a:rPr lang="pt-BR" dirty="0"/>
              <a:t>, o consentimento deve ser fornecido “DE FORMA ESPECÍFICA E DESTACADA, PARA FINALIDADES ESPECÍFICAS” (art. 11, I, LGPD). </a:t>
            </a:r>
          </a:p>
          <a:p>
            <a:pPr algn="just"/>
            <a:r>
              <a:rPr lang="pt-BR" dirty="0"/>
              <a:t>17. Assim, a autorização do titular deve ser </a:t>
            </a:r>
            <a:r>
              <a:rPr lang="pt-BR" b="1" dirty="0"/>
              <a:t>intencional </a:t>
            </a:r>
            <a:r>
              <a:rPr lang="pt-BR" dirty="0"/>
              <a:t>e ele deve saber exatamente para que </a:t>
            </a:r>
            <a:r>
              <a:rPr lang="pt-BR" b="1" dirty="0"/>
              <a:t>fim seus dados serão tratados</a:t>
            </a:r>
            <a:r>
              <a:rPr lang="pt-BR" dirty="0"/>
              <a:t>, sendo </a:t>
            </a:r>
            <a:r>
              <a:rPr lang="pt-BR" b="1" dirty="0"/>
              <a:t>VEDADA A AUTORIZAÇÃO TÁCITA </a:t>
            </a:r>
            <a:r>
              <a:rPr lang="pt-BR" dirty="0"/>
              <a:t>e </a:t>
            </a:r>
            <a:r>
              <a:rPr lang="pt-BR" b="1" dirty="0"/>
              <a:t>PARA FINALIDADES GENÉRICAS</a:t>
            </a:r>
            <a:r>
              <a:rPr lang="pt-BR" dirty="0"/>
              <a:t>. Além disso, o consentimento pressupõe uma escolha efetiva entre autorizar e recusar o tratamento dos dados pessoais, </a:t>
            </a:r>
            <a:r>
              <a:rPr lang="pt-BR" b="1" dirty="0"/>
              <a:t>incluindo a possibilidade de revogar o consentimento a qualquer momento</a:t>
            </a:r>
            <a:r>
              <a:rPr lang="pt-BR" dirty="0"/>
              <a:t>.</a:t>
            </a:r>
            <a:endParaRPr lang="pt-BR" b="1" dirty="0"/>
          </a:p>
        </p:txBody>
      </p:sp>
    </p:spTree>
    <p:extLst>
      <p:ext uri="{BB962C8B-B14F-4D97-AF65-F5344CB8AC3E}">
        <p14:creationId xmlns:p14="http://schemas.microsoft.com/office/powerpoint/2010/main" val="32819065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t>Base legal. </a:t>
            </a:r>
            <a:r>
              <a:rPr lang="pt-BR" b="1" dirty="0"/>
              <a:t>Consentimento </a:t>
            </a:r>
            <a:r>
              <a:rPr lang="pt-BR" dirty="0"/>
              <a:t>conforme Guia Poder Público ANPD</a:t>
            </a:r>
          </a:p>
        </p:txBody>
      </p:sp>
      <p:sp>
        <p:nvSpPr>
          <p:cNvPr id="4" name="Espaço Reservado para Conteúdo 3"/>
          <p:cNvSpPr>
            <a:spLocks noGrp="1"/>
          </p:cNvSpPr>
          <p:nvPr>
            <p:ph idx="1"/>
          </p:nvPr>
        </p:nvSpPr>
        <p:spPr/>
        <p:txBody>
          <a:bodyPr>
            <a:normAutofit lnSpcReduction="10000"/>
          </a:bodyPr>
          <a:lstStyle/>
          <a:p>
            <a:pPr algn="just"/>
            <a:r>
              <a:rPr lang="pt-BR" dirty="0"/>
              <a:t>18. Diante dessas características, </a:t>
            </a:r>
            <a:r>
              <a:rPr lang="pt-BR" b="1" dirty="0"/>
              <a:t>em muitas ocasiões, o consentimento não será a base legal mais apropriada</a:t>
            </a:r>
            <a:r>
              <a:rPr lang="pt-BR" dirty="0"/>
              <a:t> para o tratamento de dados pessoais pelo Poder Público, notadamente quando o tratamento for necessário para o cumprimento de obrigações e atribuições legais. [...]</a:t>
            </a:r>
          </a:p>
          <a:p>
            <a:pPr algn="just"/>
            <a:r>
              <a:rPr lang="pt-BR" dirty="0"/>
              <a:t>19. Não obstante, o consentimento poderá eventualmente ser admitido como base legal para o tratamento de dados pessoais pelo Poder Público. </a:t>
            </a:r>
            <a:r>
              <a:rPr lang="pt-BR" b="1" dirty="0"/>
              <a:t>Para tanto, a utilização dos dados não deve ser compulsória e a atuação estatal não deve, em regra, basear-se no exercício de prerrogativas estatais típica</a:t>
            </a:r>
            <a:r>
              <a:rPr lang="pt-BR" dirty="0"/>
              <a:t>s, que decorrem do cumprimento de obrigações e atribuições legais. </a:t>
            </a:r>
            <a:endParaRPr lang="pt-BR" b="1" dirty="0"/>
          </a:p>
        </p:txBody>
      </p:sp>
    </p:spTree>
    <p:extLst>
      <p:ext uri="{BB962C8B-B14F-4D97-AF65-F5344CB8AC3E}">
        <p14:creationId xmlns:p14="http://schemas.microsoft.com/office/powerpoint/2010/main" val="32819065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710141"/>
            <a:ext cx="10515600" cy="1011815"/>
          </a:xfrm>
        </p:spPr>
        <p:txBody>
          <a:bodyPr>
            <a:normAutofit fontScale="90000"/>
          </a:bodyPr>
          <a:lstStyle/>
          <a:p>
            <a:pPr algn="ctr"/>
            <a:r>
              <a:rPr lang="pt-BR" dirty="0"/>
              <a:t>Base legal. </a:t>
            </a:r>
            <a:r>
              <a:rPr lang="pt-BR" b="1" dirty="0"/>
              <a:t>Consentimento</a:t>
            </a:r>
            <a:r>
              <a:rPr lang="pt-BR" dirty="0"/>
              <a:t> conforme Guia Poder Público ANPD</a:t>
            </a:r>
          </a:p>
        </p:txBody>
      </p:sp>
      <p:sp>
        <p:nvSpPr>
          <p:cNvPr id="4" name="Espaço Reservado para Conteúdo 3"/>
          <p:cNvSpPr>
            <a:spLocks noGrp="1"/>
          </p:cNvSpPr>
          <p:nvPr>
            <p:ph idx="1"/>
          </p:nvPr>
        </p:nvSpPr>
        <p:spPr/>
        <p:txBody>
          <a:bodyPr>
            <a:normAutofit/>
          </a:bodyPr>
          <a:lstStyle/>
          <a:p>
            <a:pPr algn="just"/>
            <a:r>
              <a:rPr lang="pt-BR" dirty="0"/>
              <a:t>20. Assim, a utilização da base legal do consentimento no âmbito do tratamento de dados pessoais pelo Poder Público </a:t>
            </a:r>
            <a:r>
              <a:rPr lang="pt-BR" b="1" dirty="0"/>
              <a:t>pressupõe assegurar ao titular a efetiva possibilidade de autorizar ou não o tratamento de seus dados</a:t>
            </a:r>
            <a:r>
              <a:rPr lang="pt-BR" dirty="0"/>
              <a:t>, sem que de sua manifestação de vontade resultem restrições significativas à sua condição jurídica ou ao exercício de direitos fundamentais. </a:t>
            </a:r>
            <a:endParaRPr lang="pt-BR" b="1" dirty="0"/>
          </a:p>
        </p:txBody>
      </p:sp>
    </p:spTree>
    <p:extLst>
      <p:ext uri="{BB962C8B-B14F-4D97-AF65-F5344CB8AC3E}">
        <p14:creationId xmlns:p14="http://schemas.microsoft.com/office/powerpoint/2010/main" val="3281906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346363" y="858982"/>
            <a:ext cx="11402291" cy="5444836"/>
          </a:xfrm>
        </p:spPr>
        <p:txBody>
          <a:bodyPr>
            <a:normAutofit fontScale="92500" lnSpcReduction="10000"/>
          </a:bodyPr>
          <a:lstStyle/>
          <a:p>
            <a:pPr algn="just">
              <a:buNone/>
            </a:pPr>
            <a:r>
              <a:rPr lang="pt-BR" sz="3200" dirty="0"/>
              <a:t>	Exemplo 1. </a:t>
            </a:r>
            <a:r>
              <a:rPr lang="pt-BR" sz="3200" b="1" dirty="0"/>
              <a:t>Matrícula de estudante em universidade pública Universidade pública solicita de novos estudantes o fornecimento de dados pessoais necessários para fins de cadastro e matrícula. [...] </a:t>
            </a:r>
            <a:r>
              <a:rPr lang="pt-BR" sz="3200" dirty="0"/>
              <a:t>O procedimento é realizado online e, para prosseguir para as etapas seguintes, com a escolha de disciplinas e horários, o estudante deve “aceitar” as condições estipuladas para o tratamento de seus dados. </a:t>
            </a:r>
            <a:r>
              <a:rPr lang="pt-BR" sz="3200" b="1" dirty="0"/>
              <a:t>Essas condições são descritas de forma genérica, com a indicação de que os dados poderão ser utilizados para “fins educacionais e outros correlatos”</a:t>
            </a:r>
            <a:r>
              <a:rPr lang="pt-BR" sz="3200" dirty="0"/>
              <a:t>. [...].</a:t>
            </a:r>
          </a:p>
          <a:p>
            <a:pPr algn="just">
              <a:buNone/>
            </a:pPr>
            <a:r>
              <a:rPr lang="pt-BR" sz="3200" dirty="0"/>
              <a:t>	 No exemplo citado, o consentimento eventualmente obtido será nulo, pois: (i) </a:t>
            </a:r>
            <a:r>
              <a:rPr lang="pt-BR" sz="3200" b="1" dirty="0"/>
              <a:t>os estudantes não possuem condições efetivas de aceitar ou recusar</a:t>
            </a:r>
            <a:r>
              <a:rPr lang="pt-BR" sz="3200" dirty="0"/>
              <a:t> o [...]; e (ii) </a:t>
            </a:r>
            <a:r>
              <a:rPr lang="pt-BR" sz="3200" b="1" dirty="0"/>
              <a:t>a autorização é fornecida para uma finalidade genérica</a:t>
            </a:r>
            <a:r>
              <a:rPr lang="pt-BR" sz="3200" dirty="0"/>
              <a:t>. [...]</a:t>
            </a:r>
            <a:endParaRPr lang="pt-BR" sz="3400" dirty="0"/>
          </a:p>
        </p:txBody>
      </p:sp>
    </p:spTree>
    <p:extLst>
      <p:ext uri="{BB962C8B-B14F-4D97-AF65-F5344CB8AC3E}">
        <p14:creationId xmlns:p14="http://schemas.microsoft.com/office/powerpoint/2010/main" val="3281906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346363" y="858982"/>
            <a:ext cx="11402291" cy="5444836"/>
          </a:xfrm>
        </p:spPr>
        <p:txBody>
          <a:bodyPr>
            <a:normAutofit/>
          </a:bodyPr>
          <a:lstStyle/>
          <a:p>
            <a:pPr algn="just">
              <a:buNone/>
            </a:pPr>
            <a:r>
              <a:rPr lang="pt-BR" sz="3200" dirty="0"/>
              <a:t>	Exemplo 2. </a:t>
            </a:r>
            <a:r>
              <a:rPr lang="pt-BR" sz="3200" b="1" dirty="0"/>
              <a:t>Inscrição em evento acadêmico Estudante realiza inscrição para participar de um evento organizado por uma universidade pública.</a:t>
            </a:r>
            <a:r>
              <a:rPr lang="pt-BR" sz="3200" dirty="0"/>
              <a:t> O procedimento é realizado online, ocasião em que são solicitadas informações básicas de cadastro, como nome e número de matrícula, [...]. Adicionalmente, o estudante tem a opção de fornecer e-mail, caso queira “receber informações de outros eventos organizados pela universidade”.</a:t>
            </a:r>
            <a:r>
              <a:rPr lang="pt-BR" sz="3200" b="1" dirty="0"/>
              <a:t> Uma mensagem esclarece que o fornecimento do e-mail é facultativo e a recusa não impede a participação no evento</a:t>
            </a:r>
            <a:r>
              <a:rPr lang="pt-BR" sz="3200" dirty="0"/>
              <a:t>. [...]</a:t>
            </a:r>
            <a:endParaRPr lang="pt-BR" sz="3400" dirty="0"/>
          </a:p>
        </p:txBody>
      </p:sp>
    </p:spTree>
    <p:extLst>
      <p:ext uri="{BB962C8B-B14F-4D97-AF65-F5344CB8AC3E}">
        <p14:creationId xmlns:p14="http://schemas.microsoft.com/office/powerpoint/2010/main" val="3281906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t>Base legal. </a:t>
            </a:r>
            <a:r>
              <a:rPr lang="pt-BR" b="1" dirty="0"/>
              <a:t>Legítimo interesse </a:t>
            </a:r>
            <a:r>
              <a:rPr lang="pt-BR" dirty="0"/>
              <a:t>(Maurício Tamer)</a:t>
            </a:r>
          </a:p>
        </p:txBody>
      </p:sp>
      <p:sp>
        <p:nvSpPr>
          <p:cNvPr id="4" name="Espaço Reservado para Conteúdo 3"/>
          <p:cNvSpPr>
            <a:spLocks noGrp="1"/>
          </p:cNvSpPr>
          <p:nvPr>
            <p:ph idx="1"/>
          </p:nvPr>
        </p:nvSpPr>
        <p:spPr/>
        <p:txBody>
          <a:bodyPr>
            <a:normAutofit/>
          </a:bodyPr>
          <a:lstStyle/>
          <a:p>
            <a:pPr algn="just"/>
            <a:r>
              <a:rPr lang="pt-BR" b="1" dirty="0">
                <a:solidFill>
                  <a:srgbClr val="000000"/>
                </a:solidFill>
                <a:latin typeface="Arial" panose="020B0604020202020204" pitchFamily="34" charset="0"/>
              </a:rPr>
              <a:t>Base legal mais ampla do rol do artigo 7º;</a:t>
            </a:r>
          </a:p>
          <a:p>
            <a:pPr algn="just"/>
            <a:r>
              <a:rPr lang="pt-BR" b="1" dirty="0">
                <a:solidFill>
                  <a:srgbClr val="000000"/>
                </a:solidFill>
                <a:latin typeface="Arial" panose="020B0604020202020204" pitchFamily="34" charset="0"/>
              </a:rPr>
              <a:t>Via de regra, não se usa essa base legal para tratamento de dados sensíveis;</a:t>
            </a:r>
          </a:p>
          <a:p>
            <a:pPr algn="just"/>
            <a:r>
              <a:rPr lang="pt-BR" b="1" dirty="0">
                <a:solidFill>
                  <a:srgbClr val="000000"/>
                </a:solidFill>
                <a:latin typeface="Arial" panose="020B0604020202020204" pitchFamily="34" charset="0"/>
              </a:rPr>
              <a:t>Interpretação mais restritiva;</a:t>
            </a:r>
          </a:p>
          <a:p>
            <a:pPr algn="just"/>
            <a:r>
              <a:rPr lang="pt-BR" b="1" dirty="0">
                <a:solidFill>
                  <a:srgbClr val="000000"/>
                </a:solidFill>
                <a:latin typeface="Arial" panose="020B0604020202020204" pitchFamily="34" charset="0"/>
              </a:rPr>
              <a:t>Afere-se somente no caso em concreto, não se usa o legítimo interesse de forma genérica;</a:t>
            </a:r>
          </a:p>
          <a:p>
            <a:pPr algn="just"/>
            <a:r>
              <a:rPr lang="pt-BR" b="1" dirty="0">
                <a:solidFill>
                  <a:srgbClr val="000000"/>
                </a:solidFill>
                <a:latin typeface="Arial" panose="020B0604020202020204" pitchFamily="34" charset="0"/>
              </a:rPr>
              <a:t>Não se usa o legítimo interesse quando se identificar que os direitos e liberdades fundamentais devam prevalecer.</a:t>
            </a:r>
            <a:endParaRPr lang="pt-BR" dirty="0"/>
          </a:p>
        </p:txBody>
      </p:sp>
    </p:spTree>
    <p:extLst>
      <p:ext uri="{BB962C8B-B14F-4D97-AF65-F5344CB8AC3E}">
        <p14:creationId xmlns:p14="http://schemas.microsoft.com/office/powerpoint/2010/main" val="497981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t>Base legal. </a:t>
            </a:r>
            <a:r>
              <a:rPr lang="pt-BR" b="1" dirty="0"/>
              <a:t>Legítimo interesse </a:t>
            </a:r>
            <a:r>
              <a:rPr lang="pt-BR" dirty="0"/>
              <a:t>(Maurício Tamer)</a:t>
            </a:r>
          </a:p>
        </p:txBody>
      </p:sp>
      <p:sp>
        <p:nvSpPr>
          <p:cNvPr id="4" name="Espaço Reservado para Conteúdo 3"/>
          <p:cNvSpPr>
            <a:spLocks noGrp="1"/>
          </p:cNvSpPr>
          <p:nvPr>
            <p:ph idx="1"/>
          </p:nvPr>
        </p:nvSpPr>
        <p:spPr>
          <a:xfrm>
            <a:off x="838200" y="1690688"/>
            <a:ext cx="10515600" cy="4486275"/>
          </a:xfrm>
        </p:spPr>
        <p:txBody>
          <a:bodyPr>
            <a:normAutofit fontScale="92500" lnSpcReduction="10000"/>
          </a:bodyPr>
          <a:lstStyle/>
          <a:p>
            <a:pPr marL="0" indent="0" algn="just">
              <a:buNone/>
            </a:pPr>
            <a:r>
              <a:rPr lang="pt-BR" dirty="0">
                <a:solidFill>
                  <a:srgbClr val="000000"/>
                </a:solidFill>
                <a:latin typeface="Arial" panose="020B0604020202020204" pitchFamily="34" charset="0"/>
              </a:rPr>
              <a:t>Exemplos:</a:t>
            </a:r>
          </a:p>
          <a:p>
            <a:pPr algn="just"/>
            <a:r>
              <a:rPr lang="pt-BR" dirty="0">
                <a:solidFill>
                  <a:srgbClr val="000000"/>
                </a:solidFill>
                <a:latin typeface="Arial" panose="020B0604020202020204" pitchFamily="34" charset="0"/>
              </a:rPr>
              <a:t>Se o tratamento de dados pessoais é a principal atividade da empresa e o titular tem a expectativa desse tratamento e está demonstrada a ausência de riscos a direitos e liberdades fundamentais;</a:t>
            </a:r>
          </a:p>
          <a:p>
            <a:pPr algn="just"/>
            <a:r>
              <a:rPr lang="pt-BR" dirty="0">
                <a:solidFill>
                  <a:srgbClr val="000000"/>
                </a:solidFill>
                <a:latin typeface="Arial" panose="020B0604020202020204" pitchFamily="34" charset="0"/>
              </a:rPr>
              <a:t>Realização de procedimentos de verificação de antecedentes ou de auditoria;</a:t>
            </a:r>
          </a:p>
          <a:p>
            <a:pPr algn="just"/>
            <a:r>
              <a:rPr lang="pt-BR" dirty="0">
                <a:solidFill>
                  <a:srgbClr val="000000"/>
                </a:solidFill>
                <a:latin typeface="Arial" panose="020B0604020202020204" pitchFamily="34" charset="0"/>
              </a:rPr>
              <a:t>Condução de investigações internas;</a:t>
            </a:r>
          </a:p>
          <a:p>
            <a:pPr algn="just"/>
            <a:r>
              <a:rPr lang="pt-BR" dirty="0">
                <a:solidFill>
                  <a:srgbClr val="000000"/>
                </a:solidFill>
                <a:latin typeface="Arial" panose="020B0604020202020204" pitchFamily="34" charset="0"/>
              </a:rPr>
              <a:t>Concessão de benefícios adicionais pela empresa a seus colaboradores;</a:t>
            </a:r>
          </a:p>
          <a:p>
            <a:pPr algn="just"/>
            <a:r>
              <a:rPr lang="pt-BR" dirty="0">
                <a:solidFill>
                  <a:srgbClr val="000000"/>
                </a:solidFill>
                <a:latin typeface="Arial" panose="020B0604020202020204" pitchFamily="34" charset="0"/>
              </a:rPr>
              <a:t>Compartilhamento de banco de dados em fusões e aquisições.</a:t>
            </a:r>
            <a:endParaRPr lang="pt-BR" dirty="0"/>
          </a:p>
        </p:txBody>
      </p:sp>
    </p:spTree>
    <p:extLst>
      <p:ext uri="{BB962C8B-B14F-4D97-AF65-F5344CB8AC3E}">
        <p14:creationId xmlns:p14="http://schemas.microsoft.com/office/powerpoint/2010/main" val="3055275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CaixaDeTexto 2"/>
          <p:cNvSpPr txBox="1"/>
          <p:nvPr/>
        </p:nvSpPr>
        <p:spPr>
          <a:xfrm>
            <a:off x="211749" y="651967"/>
            <a:ext cx="11401778" cy="707886"/>
          </a:xfrm>
          <a:prstGeom prst="rect">
            <a:avLst/>
          </a:prstGeom>
          <a:noFill/>
        </p:spPr>
        <p:txBody>
          <a:bodyPr wrap="square" rtlCol="0">
            <a:spAutoFit/>
          </a:bodyPr>
          <a:lstStyle/>
          <a:p>
            <a:pPr algn="ctr">
              <a:buNone/>
            </a:pPr>
            <a:r>
              <a:rPr lang="pt-BR" sz="4000" b="1" dirty="0"/>
              <a:t>LGPD no Setor Público</a:t>
            </a:r>
            <a:endParaRPr lang="pt-BR" sz="4000" dirty="0"/>
          </a:p>
        </p:txBody>
      </p:sp>
      <p:pic>
        <p:nvPicPr>
          <p:cNvPr id="4" name="Imagem 3" descr="LGPD.jpg"/>
          <p:cNvPicPr>
            <a:picLocks noChangeAspect="1"/>
          </p:cNvPicPr>
          <p:nvPr/>
        </p:nvPicPr>
        <p:blipFill>
          <a:blip r:embed="rId3" cstate="print"/>
          <a:stretch>
            <a:fillRect/>
          </a:stretch>
        </p:blipFill>
        <p:spPr>
          <a:xfrm>
            <a:off x="1" y="1359853"/>
            <a:ext cx="12192000" cy="5498147"/>
          </a:xfrm>
          <a:prstGeom prst="rect">
            <a:avLst/>
          </a:prstGeom>
        </p:spPr>
      </p:pic>
    </p:spTree>
    <p:extLst>
      <p:ext uri="{BB962C8B-B14F-4D97-AF65-F5344CB8AC3E}">
        <p14:creationId xmlns:p14="http://schemas.microsoft.com/office/powerpoint/2010/main" val="3319669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t>Base legal. </a:t>
            </a:r>
            <a:r>
              <a:rPr lang="pt-BR" b="1" dirty="0"/>
              <a:t>Legítimo Interesse </a:t>
            </a:r>
            <a:r>
              <a:rPr lang="pt-BR" dirty="0"/>
              <a:t>conforme Guia Poder Público ANPD</a:t>
            </a:r>
          </a:p>
        </p:txBody>
      </p:sp>
      <p:sp>
        <p:nvSpPr>
          <p:cNvPr id="4" name="Espaço Reservado para Conteúdo 3"/>
          <p:cNvSpPr>
            <a:spLocks noGrp="1"/>
          </p:cNvSpPr>
          <p:nvPr>
            <p:ph idx="1"/>
          </p:nvPr>
        </p:nvSpPr>
        <p:spPr/>
        <p:txBody>
          <a:bodyPr>
            <a:normAutofit/>
          </a:bodyPr>
          <a:lstStyle/>
          <a:p>
            <a:pPr algn="just"/>
            <a:r>
              <a:rPr lang="pt-BR" dirty="0"/>
              <a:t>21. A base legal do legítimo interesse autoriza o tratamento de dados pessoais de natureza NÃO SENSÍVEL [...] ” (art. 7º, IX). </a:t>
            </a:r>
            <a:r>
              <a:rPr lang="pt-BR" b="1" dirty="0"/>
              <a:t>Trata-se, portanto, de base legal não aplicável ao tratamento de dados pessoais sensíveis. </a:t>
            </a:r>
          </a:p>
          <a:p>
            <a:pPr algn="just"/>
            <a:r>
              <a:rPr lang="pt-BR" dirty="0"/>
              <a:t>22. Por ser uma base legal mais flexível, sua adoção deve ser precedida de uma avaliação em que seja demonstrada a </a:t>
            </a:r>
            <a:r>
              <a:rPr lang="pt-BR" b="1" dirty="0"/>
              <a:t>PROPORCIONALIDADE entre,</a:t>
            </a:r>
            <a:r>
              <a:rPr lang="pt-BR" dirty="0"/>
              <a:t> de um lado, </a:t>
            </a:r>
            <a:r>
              <a:rPr lang="pt-BR" b="1" dirty="0"/>
              <a:t>os INTERESSES DO CONTROLADOR [...] e, de outro, OS DIREITOS E AS LEGÍTIMAS EXPECTATIVAS DO TITULAR</a:t>
            </a:r>
            <a:r>
              <a:rPr lang="pt-BR" dirty="0"/>
              <a:t>. [...]</a:t>
            </a:r>
            <a:endParaRPr lang="pt-BR" b="1" dirty="0"/>
          </a:p>
        </p:txBody>
      </p:sp>
    </p:spTree>
    <p:extLst>
      <p:ext uri="{BB962C8B-B14F-4D97-AF65-F5344CB8AC3E}">
        <p14:creationId xmlns:p14="http://schemas.microsoft.com/office/powerpoint/2010/main" val="186012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t>Base legal. </a:t>
            </a:r>
            <a:r>
              <a:rPr lang="pt-BR" b="1" dirty="0"/>
              <a:t>Legítimo Interesse </a:t>
            </a:r>
            <a:r>
              <a:rPr lang="pt-BR" dirty="0"/>
              <a:t>conforme Guia Poder Público ANPD</a:t>
            </a:r>
          </a:p>
        </p:txBody>
      </p:sp>
      <p:sp>
        <p:nvSpPr>
          <p:cNvPr id="4" name="Espaço Reservado para Conteúdo 3"/>
          <p:cNvSpPr>
            <a:spLocks noGrp="1"/>
          </p:cNvSpPr>
          <p:nvPr>
            <p:ph idx="1"/>
          </p:nvPr>
        </p:nvSpPr>
        <p:spPr/>
        <p:txBody>
          <a:bodyPr>
            <a:normAutofit fontScale="92500"/>
          </a:bodyPr>
          <a:lstStyle/>
          <a:p>
            <a:pPr algn="just"/>
            <a:r>
              <a:rPr lang="pt-BR" dirty="0"/>
              <a:t>23. De forma similar ao que ocorre com o consentimento, </a:t>
            </a:r>
            <a:r>
              <a:rPr lang="pt-BR" b="1" dirty="0"/>
              <a:t>a aplicação do legítimo interesse é limitada no âmbito do setor público</a:t>
            </a:r>
            <a:r>
              <a:rPr lang="pt-BR" dirty="0"/>
              <a:t>. Em particular, </a:t>
            </a:r>
            <a:r>
              <a:rPr lang="pt-BR" b="1" dirty="0"/>
              <a:t>a sua utilização não é apropriada quando o tratamento de dados pessoais é realizado de forma compulsória</a:t>
            </a:r>
            <a:r>
              <a:rPr lang="pt-BR" dirty="0"/>
              <a:t> ou quando for necessário para o cumprimento de obrigações e atribuições legais do Poder Público. </a:t>
            </a:r>
          </a:p>
          <a:p>
            <a:pPr algn="just"/>
            <a:r>
              <a:rPr lang="pt-BR" dirty="0"/>
              <a:t>24. Nessas situações, </a:t>
            </a:r>
            <a:r>
              <a:rPr lang="pt-BR" b="1" dirty="0"/>
              <a:t>não há como se realizar, propriamente, uma ponderação entre as expectativas dos titulares e os supostos interesses estatais, visto que estes, por definição legal ou regulamentar, conforme o caso, tendem a estabelecer restrições aos direitos individuais nele envolvidos</a:t>
            </a:r>
            <a:r>
              <a:rPr lang="pt-BR" dirty="0"/>
              <a:t>. [...]. </a:t>
            </a:r>
            <a:r>
              <a:rPr lang="pt-BR" b="1" dirty="0"/>
              <a:t>Por isso, é recomendável que, em geral, órgãos e entidades públicos evitem recorrer ao legítimo interesse</a:t>
            </a:r>
            <a:r>
              <a:rPr lang="pt-BR" dirty="0"/>
              <a:t>, [...]</a:t>
            </a:r>
          </a:p>
        </p:txBody>
      </p:sp>
    </p:spTree>
    <p:extLst>
      <p:ext uri="{BB962C8B-B14F-4D97-AF65-F5344CB8AC3E}">
        <p14:creationId xmlns:p14="http://schemas.microsoft.com/office/powerpoint/2010/main" val="3281906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t>Base legal. </a:t>
            </a:r>
            <a:r>
              <a:rPr lang="pt-BR" b="1" dirty="0"/>
              <a:t>Legítimo Interesse </a:t>
            </a:r>
            <a:r>
              <a:rPr lang="pt-BR" dirty="0"/>
              <a:t>conforme Guia Poder Público ANPD</a:t>
            </a:r>
          </a:p>
        </p:txBody>
      </p:sp>
      <p:sp>
        <p:nvSpPr>
          <p:cNvPr id="4" name="Espaço Reservado para Conteúdo 3"/>
          <p:cNvSpPr>
            <a:spLocks noGrp="1"/>
          </p:cNvSpPr>
          <p:nvPr>
            <p:ph idx="1"/>
          </p:nvPr>
        </p:nvSpPr>
        <p:spPr/>
        <p:txBody>
          <a:bodyPr>
            <a:normAutofit/>
          </a:bodyPr>
          <a:lstStyle/>
          <a:p>
            <a:pPr algn="just"/>
            <a:r>
              <a:rPr lang="pt-BR" sz="3200" dirty="0"/>
              <a:t>25. Não obstante, </a:t>
            </a:r>
            <a:r>
              <a:rPr lang="pt-BR" sz="3200" b="1" dirty="0"/>
              <a:t>o legítimo interesse poderá eventualmente ser admitido como base legal para o tratamento de dados pessoais pelo Poder Público</a:t>
            </a:r>
            <a:r>
              <a:rPr lang="pt-BR" sz="3200" dirty="0"/>
              <a:t>. Para tanto, </a:t>
            </a:r>
            <a:r>
              <a:rPr lang="pt-BR" sz="3200" b="1" dirty="0"/>
              <a:t>a utilização dos dados não deve ser compulsória</a:t>
            </a:r>
            <a:r>
              <a:rPr lang="pt-BR" sz="3200" dirty="0"/>
              <a:t> ou, ainda, </a:t>
            </a:r>
            <a:r>
              <a:rPr lang="pt-BR" sz="3200" b="1" dirty="0"/>
              <a:t>a atuação estatal não deve se basear no exercício de prerrogativas estatais típicas</a:t>
            </a:r>
            <a:r>
              <a:rPr lang="pt-BR" sz="3200" dirty="0"/>
              <a:t>, que decorrem do </a:t>
            </a:r>
            <a:r>
              <a:rPr lang="pt-BR" sz="3200" b="1" dirty="0"/>
              <a:t>cumprimento de obrigações e atribuições legais</a:t>
            </a:r>
            <a:r>
              <a:rPr lang="pt-BR" sz="3200" dirty="0"/>
              <a:t>[...].</a:t>
            </a:r>
            <a:endParaRPr lang="pt-BR" sz="3200" b="1" dirty="0"/>
          </a:p>
        </p:txBody>
      </p:sp>
    </p:spTree>
    <p:extLst>
      <p:ext uri="{BB962C8B-B14F-4D97-AF65-F5344CB8AC3E}">
        <p14:creationId xmlns:p14="http://schemas.microsoft.com/office/powerpoint/2010/main" val="32819065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346363" y="858982"/>
            <a:ext cx="11402291" cy="5444836"/>
          </a:xfrm>
        </p:spPr>
        <p:txBody>
          <a:bodyPr>
            <a:normAutofit lnSpcReduction="10000"/>
          </a:bodyPr>
          <a:lstStyle/>
          <a:p>
            <a:pPr algn="just">
              <a:buNone/>
            </a:pPr>
            <a:r>
              <a:rPr lang="pt-BR" sz="3200" dirty="0"/>
              <a:t>	</a:t>
            </a:r>
            <a:r>
              <a:rPr lang="pt-BR" sz="3600" b="1" dirty="0"/>
              <a:t>Exemplo 3. Segurança da informação.</a:t>
            </a:r>
            <a:r>
              <a:rPr lang="pt-BR" sz="3600" dirty="0"/>
              <a:t> Entidade pública realiza tratamento de dados pessoais de seus servidores com a finalidade de garantir a segurança dos sistemas de informação utilizados, [...]. </a:t>
            </a:r>
            <a:r>
              <a:rPr lang="pt-BR" sz="3600" b="1" dirty="0"/>
              <a:t>Considerando que o tratamento não está associado ao exercício de prerrogativas estatais típicas, é possível recorrer à base legal do legítimo interesse. </a:t>
            </a:r>
            <a:r>
              <a:rPr lang="pt-BR" sz="3600" dirty="0"/>
              <a:t>Nesse caso, devem ser observados os requisitos previstos na LGPD, em particular a necessidade de PONDERAÇÃO entre os interesses da entidade pública e os direitos e as expectativas legítimas dos titulares. [...]</a:t>
            </a:r>
            <a:endParaRPr lang="pt-BR" sz="3400" dirty="0"/>
          </a:p>
        </p:txBody>
      </p:sp>
    </p:spTree>
    <p:extLst>
      <p:ext uri="{BB962C8B-B14F-4D97-AF65-F5344CB8AC3E}">
        <p14:creationId xmlns:p14="http://schemas.microsoft.com/office/powerpoint/2010/main" val="328190652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t>Base legal. </a:t>
            </a:r>
            <a:r>
              <a:rPr lang="pt-BR" b="1" dirty="0"/>
              <a:t>Legítimo Interesse </a:t>
            </a:r>
            <a:r>
              <a:rPr lang="pt-BR" dirty="0"/>
              <a:t>conforme Guia Poder Público ANPD</a:t>
            </a:r>
          </a:p>
        </p:txBody>
      </p:sp>
      <p:sp>
        <p:nvSpPr>
          <p:cNvPr id="4" name="Espaço Reservado para Conteúdo 3"/>
          <p:cNvSpPr>
            <a:spLocks noGrp="1"/>
          </p:cNvSpPr>
          <p:nvPr>
            <p:ph idx="1"/>
          </p:nvPr>
        </p:nvSpPr>
        <p:spPr/>
        <p:txBody>
          <a:bodyPr>
            <a:normAutofit/>
          </a:bodyPr>
          <a:lstStyle/>
          <a:p>
            <a:pPr algn="just"/>
            <a:r>
              <a:rPr lang="pt-BR" dirty="0"/>
              <a:t>Somente dado NÃO SENSÍVEL </a:t>
            </a:r>
          </a:p>
          <a:p>
            <a:pPr algn="just"/>
            <a:r>
              <a:rPr lang="pt-BR" dirty="0"/>
              <a:t>Por ser uma base legal mais flexível, </a:t>
            </a:r>
          </a:p>
          <a:p>
            <a:pPr algn="just"/>
            <a:r>
              <a:rPr lang="pt-BR" dirty="0"/>
              <a:t>Demonstração de </a:t>
            </a:r>
            <a:r>
              <a:rPr lang="pt-BR" b="1" dirty="0"/>
              <a:t>PROPORCIONALIDADE entre</a:t>
            </a:r>
            <a:r>
              <a:rPr lang="pt-BR" dirty="0"/>
              <a:t> </a:t>
            </a:r>
            <a:r>
              <a:rPr lang="pt-BR" b="1" dirty="0"/>
              <a:t>os INTERESSES DO CONTROLADOR e OS DIREITOS E AS LEGÍTIMAS EXPECTATIVAS DO TITULAR</a:t>
            </a:r>
            <a:r>
              <a:rPr lang="pt-BR" dirty="0"/>
              <a:t>.</a:t>
            </a:r>
          </a:p>
          <a:p>
            <a:pPr algn="just"/>
            <a:r>
              <a:rPr lang="pt-BR" b="1" dirty="0"/>
              <a:t>Não apropriada ao poder público</a:t>
            </a:r>
          </a:p>
          <a:p>
            <a:pPr algn="just"/>
            <a:r>
              <a:rPr lang="pt-BR" b="1" dirty="0"/>
              <a:t>Para funções atípicas do Estado</a:t>
            </a:r>
          </a:p>
        </p:txBody>
      </p:sp>
    </p:spTree>
    <p:extLst>
      <p:ext uri="{BB962C8B-B14F-4D97-AF65-F5344CB8AC3E}">
        <p14:creationId xmlns:p14="http://schemas.microsoft.com/office/powerpoint/2010/main" val="32819065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346363" y="1667932"/>
            <a:ext cx="11402291" cy="1320801"/>
          </a:xfrm>
        </p:spPr>
        <p:txBody>
          <a:bodyPr>
            <a:normAutofit/>
          </a:bodyPr>
          <a:lstStyle/>
          <a:p>
            <a:pPr algn="just"/>
            <a:r>
              <a:rPr lang="pt-BR" sz="3200" dirty="0"/>
              <a:t>	Autoriza o tratamento de dados pessoais se a finalidade do tratamento for para atendimento de determinação legal.</a:t>
            </a:r>
          </a:p>
        </p:txBody>
      </p:sp>
      <p:sp>
        <p:nvSpPr>
          <p:cNvPr id="3" name="CaixaDeTexto 2">
            <a:extLst>
              <a:ext uri="{FF2B5EF4-FFF2-40B4-BE49-F238E27FC236}">
                <a16:creationId xmlns:a16="http://schemas.microsoft.com/office/drawing/2014/main" xmlns="" id="{803EF262-D924-12D3-C280-C8EA54C36F33}"/>
              </a:ext>
            </a:extLst>
          </p:cNvPr>
          <p:cNvSpPr txBox="1"/>
          <p:nvPr/>
        </p:nvSpPr>
        <p:spPr>
          <a:xfrm>
            <a:off x="685800" y="899067"/>
            <a:ext cx="11062854" cy="707886"/>
          </a:xfrm>
          <a:prstGeom prst="rect">
            <a:avLst/>
          </a:prstGeom>
          <a:noFill/>
        </p:spPr>
        <p:txBody>
          <a:bodyPr wrap="square">
            <a:spAutoFit/>
          </a:bodyPr>
          <a:lstStyle/>
          <a:p>
            <a:pPr algn="ctr"/>
            <a:r>
              <a:rPr lang="pt-BR" sz="4000" b="1" dirty="0"/>
              <a:t>Base legal obrigação legal ou regulatória</a:t>
            </a:r>
          </a:p>
        </p:txBody>
      </p:sp>
      <p:pic>
        <p:nvPicPr>
          <p:cNvPr id="5" name="Imagem 4">
            <a:extLst>
              <a:ext uri="{FF2B5EF4-FFF2-40B4-BE49-F238E27FC236}">
                <a16:creationId xmlns:a16="http://schemas.microsoft.com/office/drawing/2014/main" xmlns="" id="{F90FAA5A-CEAB-ECCF-ADB0-211E02B515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111" y="2778655"/>
            <a:ext cx="5772544" cy="3525161"/>
          </a:xfrm>
          <a:prstGeom prst="rect">
            <a:avLst/>
          </a:prstGeom>
        </p:spPr>
      </p:pic>
      <p:sp>
        <p:nvSpPr>
          <p:cNvPr id="7" name="CaixaDeTexto 6">
            <a:extLst>
              <a:ext uri="{FF2B5EF4-FFF2-40B4-BE49-F238E27FC236}">
                <a16:creationId xmlns:a16="http://schemas.microsoft.com/office/drawing/2014/main" xmlns="" id="{C0A429FA-A9BC-EDE3-AA1F-730056FABF2A}"/>
              </a:ext>
            </a:extLst>
          </p:cNvPr>
          <p:cNvSpPr txBox="1"/>
          <p:nvPr/>
        </p:nvSpPr>
        <p:spPr>
          <a:xfrm>
            <a:off x="254001" y="3429000"/>
            <a:ext cx="5537200" cy="2062103"/>
          </a:xfrm>
          <a:prstGeom prst="rect">
            <a:avLst/>
          </a:prstGeom>
          <a:noFill/>
          <a:ln>
            <a:solidFill>
              <a:schemeClr val="tx1"/>
            </a:solidFill>
          </a:ln>
        </p:spPr>
        <p:txBody>
          <a:bodyPr wrap="square">
            <a:spAutoFit/>
          </a:bodyPr>
          <a:lstStyle/>
          <a:p>
            <a:pPr algn="just"/>
            <a:r>
              <a:rPr lang="pt-BR" sz="3200" b="1" dirty="0"/>
              <a:t>Determinação legal: </a:t>
            </a:r>
            <a:r>
              <a:rPr lang="pt-BR" sz="3200" dirty="0"/>
              <a:t>Leis federais, estaduais, municipais, decretos resoluções, instruções normativas, circulares, etc.</a:t>
            </a:r>
          </a:p>
        </p:txBody>
      </p:sp>
    </p:spTree>
    <p:extLst>
      <p:ext uri="{BB962C8B-B14F-4D97-AF65-F5344CB8AC3E}">
        <p14:creationId xmlns:p14="http://schemas.microsoft.com/office/powerpoint/2010/main" val="32819065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346363" y="1667932"/>
            <a:ext cx="11402291" cy="4635885"/>
          </a:xfrm>
        </p:spPr>
        <p:txBody>
          <a:bodyPr>
            <a:normAutofit/>
          </a:bodyPr>
          <a:lstStyle/>
          <a:p>
            <a:pPr algn="just">
              <a:buNone/>
            </a:pPr>
            <a:r>
              <a:rPr lang="pt-BR" sz="3200" dirty="0"/>
              <a:t>	C</a:t>
            </a:r>
            <a:r>
              <a:rPr lang="pt-BR" sz="3400" b="1" dirty="0"/>
              <a:t>anal de TV </a:t>
            </a:r>
            <a:r>
              <a:rPr lang="pt-BR" sz="3400" dirty="0"/>
              <a:t>Assembleia Legislativa pretende lançar canal de TV próprio. Para tanto, entre outros requisitos, o órgão regulador determinou a apresentação de dados pessoais de parlamentares e servidores responsáveis pela direção do canal, sob pena de ter o pedido de outorga indeferido. O tratamento dos dados pessoais pela Assembleia Legislativa é legítimo, uma vez que, nos termos do art. 7º, II, da LGPD, [...]. </a:t>
            </a:r>
          </a:p>
        </p:txBody>
      </p:sp>
      <p:sp>
        <p:nvSpPr>
          <p:cNvPr id="3" name="CaixaDeTexto 2">
            <a:extLst>
              <a:ext uri="{FF2B5EF4-FFF2-40B4-BE49-F238E27FC236}">
                <a16:creationId xmlns:a16="http://schemas.microsoft.com/office/drawing/2014/main" xmlns="" id="{803EF262-D924-12D3-C280-C8EA54C36F33}"/>
              </a:ext>
            </a:extLst>
          </p:cNvPr>
          <p:cNvSpPr txBox="1"/>
          <p:nvPr/>
        </p:nvSpPr>
        <p:spPr>
          <a:xfrm>
            <a:off x="685800" y="899067"/>
            <a:ext cx="11062854" cy="707886"/>
          </a:xfrm>
          <a:prstGeom prst="rect">
            <a:avLst/>
          </a:prstGeom>
          <a:noFill/>
        </p:spPr>
        <p:txBody>
          <a:bodyPr wrap="square">
            <a:spAutoFit/>
          </a:bodyPr>
          <a:lstStyle/>
          <a:p>
            <a:pPr algn="ctr"/>
            <a:r>
              <a:rPr lang="pt-BR" sz="4000" b="1" dirty="0"/>
              <a:t>Exemplo base legal obrigação legal ou regulatória</a:t>
            </a:r>
          </a:p>
        </p:txBody>
      </p:sp>
    </p:spTree>
    <p:extLst>
      <p:ext uri="{BB962C8B-B14F-4D97-AF65-F5344CB8AC3E}">
        <p14:creationId xmlns:p14="http://schemas.microsoft.com/office/powerpoint/2010/main" val="387745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346363" y="1707066"/>
            <a:ext cx="11402291" cy="4850752"/>
          </a:xfrm>
        </p:spPr>
        <p:txBody>
          <a:bodyPr>
            <a:normAutofit/>
          </a:bodyPr>
          <a:lstStyle/>
          <a:p>
            <a:pPr algn="just">
              <a:buNone/>
            </a:pPr>
            <a:r>
              <a:rPr lang="pt-BR" sz="3200" b="1" dirty="0"/>
              <a:t>	</a:t>
            </a:r>
            <a:r>
              <a:rPr lang="pt-BR" sz="3600" b="1" dirty="0"/>
              <a:t>Processo legislativo</a:t>
            </a:r>
            <a:r>
              <a:rPr lang="pt-BR" sz="3600" dirty="0"/>
              <a:t> Assembleia Legislativa trata dados pessoais contidos em documentos relacionados ao processo legislativo, tais como atas de reunião, pareceres e projetos de lei. [...] O tratamento dos dados pessoais é legítimo, na medida em que diretamente vinculado ao cumprimento de obrigações e à execução de competências típicas do órgão legislativo, [...]</a:t>
            </a:r>
          </a:p>
        </p:txBody>
      </p:sp>
      <p:sp>
        <p:nvSpPr>
          <p:cNvPr id="2" name="CaixaDeTexto 1">
            <a:extLst>
              <a:ext uri="{FF2B5EF4-FFF2-40B4-BE49-F238E27FC236}">
                <a16:creationId xmlns:a16="http://schemas.microsoft.com/office/drawing/2014/main" xmlns="" id="{3E0F0098-8EE6-C064-1ABC-33404D135E86}"/>
              </a:ext>
            </a:extLst>
          </p:cNvPr>
          <p:cNvSpPr txBox="1"/>
          <p:nvPr/>
        </p:nvSpPr>
        <p:spPr>
          <a:xfrm>
            <a:off x="564573" y="899068"/>
            <a:ext cx="11062854" cy="707886"/>
          </a:xfrm>
          <a:prstGeom prst="rect">
            <a:avLst/>
          </a:prstGeom>
          <a:noFill/>
        </p:spPr>
        <p:txBody>
          <a:bodyPr wrap="square">
            <a:spAutoFit/>
          </a:bodyPr>
          <a:lstStyle/>
          <a:p>
            <a:pPr algn="ctr"/>
            <a:r>
              <a:rPr lang="pt-BR" sz="4000" b="1" dirty="0"/>
              <a:t>Exemplo base legal obrigação legal ou regulatória</a:t>
            </a:r>
          </a:p>
        </p:txBody>
      </p:sp>
    </p:spTree>
    <p:extLst>
      <p:ext uri="{BB962C8B-B14F-4D97-AF65-F5344CB8AC3E}">
        <p14:creationId xmlns:p14="http://schemas.microsoft.com/office/powerpoint/2010/main" val="3281906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Base legal execução de políticas públicas</a:t>
            </a:r>
          </a:p>
        </p:txBody>
      </p:sp>
      <p:sp>
        <p:nvSpPr>
          <p:cNvPr id="4" name="Espaço Reservado para Conteúdo 3"/>
          <p:cNvSpPr>
            <a:spLocks noGrp="1"/>
          </p:cNvSpPr>
          <p:nvPr>
            <p:ph idx="1"/>
          </p:nvPr>
        </p:nvSpPr>
        <p:spPr/>
        <p:txBody>
          <a:bodyPr>
            <a:normAutofit/>
          </a:bodyPr>
          <a:lstStyle/>
          <a:p>
            <a:pPr algn="just">
              <a:buNone/>
            </a:pPr>
            <a:r>
              <a:rPr lang="pt-BR" dirty="0"/>
              <a:t>	</a:t>
            </a:r>
            <a:r>
              <a:rPr lang="pt-BR" sz="3200" dirty="0"/>
              <a:t>Para a ANPD, o conceito de política pública seja </a:t>
            </a:r>
            <a:r>
              <a:rPr lang="pt-BR" sz="3200" b="1" dirty="0"/>
              <a:t>interpretado de forma ampla</a:t>
            </a:r>
            <a:r>
              <a:rPr lang="pt-BR" sz="3200" dirty="0"/>
              <a:t>, de modo a abranger qualquer programa ou ação governamental, definido em instrumento formal, isto é, lei, regulamento ou ajuste contratual, conforme o caso, cujo conteúdo inclui, em regra, objetivos, metas, prazos e meios de execução.</a:t>
            </a:r>
            <a:endParaRPr lang="pt-BR" sz="3200" b="1" dirty="0"/>
          </a:p>
        </p:txBody>
      </p:sp>
      <p:pic>
        <p:nvPicPr>
          <p:cNvPr id="5" name="Imagem 4">
            <a:extLst>
              <a:ext uri="{FF2B5EF4-FFF2-40B4-BE49-F238E27FC236}">
                <a16:creationId xmlns:a16="http://schemas.microsoft.com/office/drawing/2014/main" xmlns="" id="{14057BE5-F9FF-F6DB-4FF5-489B15D129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1" y="4111978"/>
            <a:ext cx="5334000" cy="2746022"/>
          </a:xfrm>
          <a:prstGeom prst="rect">
            <a:avLst/>
          </a:prstGeom>
        </p:spPr>
      </p:pic>
    </p:spTree>
    <p:extLst>
      <p:ext uri="{BB962C8B-B14F-4D97-AF65-F5344CB8AC3E}">
        <p14:creationId xmlns:p14="http://schemas.microsoft.com/office/powerpoint/2010/main" val="32819065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Base legal execução de políticas públicas</a:t>
            </a:r>
          </a:p>
        </p:txBody>
      </p:sp>
      <p:sp>
        <p:nvSpPr>
          <p:cNvPr id="4" name="Espaço Reservado para Conteúdo 3"/>
          <p:cNvSpPr>
            <a:spLocks noGrp="1"/>
          </p:cNvSpPr>
          <p:nvPr>
            <p:ph idx="1"/>
          </p:nvPr>
        </p:nvSpPr>
        <p:spPr/>
        <p:txBody>
          <a:bodyPr>
            <a:normAutofit/>
          </a:bodyPr>
          <a:lstStyle/>
          <a:p>
            <a:pPr algn="just">
              <a:buNone/>
            </a:pPr>
            <a:r>
              <a:rPr lang="pt-BR" dirty="0"/>
              <a:t>	33. O inciso III do art. 7º da LGPD estabelece que a “administração pública” pode realizar “o tratamento e uso compartilhado de dados necessários à execução de políticas públicas previstas em leis e regulamentos ou respaldadas em contratos, convênios ou instrumentos congêneres”. [...]</a:t>
            </a:r>
          </a:p>
          <a:p>
            <a:pPr algn="just">
              <a:buNone/>
            </a:pPr>
            <a:r>
              <a:rPr lang="pt-BR" dirty="0"/>
              <a:t>	34. A aplicação dessa base legal por entidades e órgãos públicos pressupõe a adequada compreensão sobre os principais termos utilizados nos artigos da LGPD acima citados. [...].</a:t>
            </a:r>
            <a:endParaRPr lang="pt-BR" b="1" dirty="0"/>
          </a:p>
        </p:txBody>
      </p:sp>
    </p:spTree>
    <p:extLst>
      <p:ext uri="{BB962C8B-B14F-4D97-AF65-F5344CB8AC3E}">
        <p14:creationId xmlns:p14="http://schemas.microsoft.com/office/powerpoint/2010/main" val="2108943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a:t/>
            </a:r>
            <a:br>
              <a:rPr lang="pt-BR" dirty="0"/>
            </a:br>
            <a:endParaRPr lang="pt-BR" dirty="0"/>
          </a:p>
        </p:txBody>
      </p:sp>
      <p:sp>
        <p:nvSpPr>
          <p:cNvPr id="3" name="Espaço Reservado para Conteúdo 2"/>
          <p:cNvSpPr>
            <a:spLocks noGrp="1"/>
          </p:cNvSpPr>
          <p:nvPr>
            <p:ph idx="1"/>
          </p:nvPr>
        </p:nvSpPr>
        <p:spPr/>
        <p:txBody>
          <a:bodyPr>
            <a:normAutofit/>
          </a:bodyPr>
          <a:lstStyle/>
          <a:p>
            <a:r>
              <a:rPr lang="pt-BR" sz="6600" dirty="0">
                <a:latin typeface="Arial" panose="020B0604020202020204" pitchFamily="34" charset="0"/>
                <a:cs typeface="Arial" panose="020B0604020202020204" pitchFamily="34" charset="0"/>
              </a:rPr>
              <a:t>Das </a:t>
            </a:r>
            <a:r>
              <a:rPr lang="pt-BR" sz="6600" dirty="0" smtClean="0">
                <a:latin typeface="Arial" panose="020B0604020202020204" pitchFamily="34" charset="0"/>
                <a:cs typeface="Arial" panose="020B0604020202020204" pitchFamily="34" charset="0"/>
              </a:rPr>
              <a:t>9h </a:t>
            </a:r>
            <a:r>
              <a:rPr lang="pt-BR" sz="6600" dirty="0">
                <a:latin typeface="Arial" panose="020B0604020202020204" pitchFamily="34" charset="0"/>
                <a:cs typeface="Arial" panose="020B0604020202020204" pitchFamily="34" charset="0"/>
              </a:rPr>
              <a:t>até </a:t>
            </a:r>
            <a:r>
              <a:rPr lang="pt-BR" sz="6600" dirty="0" smtClean="0">
                <a:latin typeface="Arial" panose="020B0604020202020204" pitchFamily="34" charset="0"/>
                <a:cs typeface="Arial" panose="020B0604020202020204" pitchFamily="34" charset="0"/>
              </a:rPr>
              <a:t>12h00 </a:t>
            </a:r>
            <a:endParaRPr lang="pt-BR" sz="6600" dirty="0">
              <a:latin typeface="Arial" panose="020B0604020202020204" pitchFamily="34" charset="0"/>
              <a:cs typeface="Arial" panose="020B0604020202020204" pitchFamily="34" charset="0"/>
            </a:endParaRPr>
          </a:p>
        </p:txBody>
      </p:sp>
      <p:pic>
        <p:nvPicPr>
          <p:cNvPr id="4" name="Imagem 3"/>
          <p:cNvPicPr>
            <a:picLocks noChangeAspect="1"/>
          </p:cNvPicPr>
          <p:nvPr/>
        </p:nvPicPr>
        <p:blipFill>
          <a:blip r:embed="rId3" cstate="print"/>
          <a:stretch>
            <a:fillRect/>
          </a:stretch>
        </p:blipFill>
        <p:spPr>
          <a:xfrm>
            <a:off x="175258" y="655151"/>
            <a:ext cx="1325883" cy="1103005"/>
          </a:xfrm>
          <a:prstGeom prst="rect">
            <a:avLst/>
          </a:prstGeom>
        </p:spPr>
      </p:pic>
      <p:sp>
        <p:nvSpPr>
          <p:cNvPr id="5" name="CaixaDeTexto 4"/>
          <p:cNvSpPr txBox="1"/>
          <p:nvPr/>
        </p:nvSpPr>
        <p:spPr>
          <a:xfrm>
            <a:off x="1631378" y="650160"/>
            <a:ext cx="2777836" cy="1107996"/>
          </a:xfrm>
          <a:prstGeom prst="rect">
            <a:avLst/>
          </a:prstGeom>
          <a:noFill/>
        </p:spPr>
        <p:txBody>
          <a:bodyPr wrap="square" rtlCol="0">
            <a:spAutoFit/>
          </a:bodyPr>
          <a:lstStyle/>
          <a:p>
            <a:r>
              <a:rPr lang="pt-BR" sz="4800" dirty="0">
                <a:latin typeface="Arial" panose="020B0604020202020204" pitchFamily="34" charset="0"/>
                <a:cs typeface="Arial" panose="020B0604020202020204" pitchFamily="34" charset="0"/>
              </a:rPr>
              <a:t>Período:</a:t>
            </a:r>
          </a:p>
          <a:p>
            <a:endParaRPr lang="pt-BR" dirty="0"/>
          </a:p>
        </p:txBody>
      </p:sp>
    </p:spTree>
    <p:extLst>
      <p:ext uri="{BB962C8B-B14F-4D97-AF65-F5344CB8AC3E}">
        <p14:creationId xmlns:p14="http://schemas.microsoft.com/office/powerpoint/2010/main" val="4292136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346363" y="1718732"/>
            <a:ext cx="11402291" cy="4585085"/>
          </a:xfrm>
        </p:spPr>
        <p:txBody>
          <a:bodyPr>
            <a:normAutofit/>
          </a:bodyPr>
          <a:lstStyle/>
          <a:p>
            <a:pPr algn="just">
              <a:buNone/>
            </a:pPr>
            <a:r>
              <a:rPr lang="pt-BR" dirty="0"/>
              <a:t>	Exemplo 7. </a:t>
            </a:r>
            <a:r>
              <a:rPr lang="pt-BR" b="1" dirty="0"/>
              <a:t>Política de controle do tabagismo</a:t>
            </a:r>
            <a:r>
              <a:rPr lang="pt-BR" dirty="0"/>
              <a:t> Secretaria de Saúde realiza tratamento de dados pessoais de pessoas fumantes, atendidas em hospitais públicos, para fins de planejamento e execução de política pública de controle do tabagismo e prevenção e tratamento do câncer de pulmão. [...] Os dados pessoais são tratados pela própria Secretaria de Saúde e, eventualmente, compartilhados com a autarquia responsável por executar programa de orientação e auxílio a pessoas que desejam parar de fumar. [...]</a:t>
            </a:r>
          </a:p>
        </p:txBody>
      </p:sp>
      <p:sp>
        <p:nvSpPr>
          <p:cNvPr id="2" name="Título 2">
            <a:extLst>
              <a:ext uri="{FF2B5EF4-FFF2-40B4-BE49-F238E27FC236}">
                <a16:creationId xmlns:a16="http://schemas.microsoft.com/office/drawing/2014/main" xmlns="" id="{96C5B6A4-9B70-28C4-1BC1-9ACA2F67541E}"/>
              </a:ext>
            </a:extLst>
          </p:cNvPr>
          <p:cNvSpPr>
            <a:spLocks noGrp="1"/>
          </p:cNvSpPr>
          <p:nvPr>
            <p:ph type="title"/>
          </p:nvPr>
        </p:nvSpPr>
        <p:spPr>
          <a:xfrm>
            <a:off x="838200" y="678873"/>
            <a:ext cx="10515600" cy="1011815"/>
          </a:xfrm>
        </p:spPr>
        <p:txBody>
          <a:bodyPr>
            <a:normAutofit/>
          </a:bodyPr>
          <a:lstStyle/>
          <a:p>
            <a:pPr algn="ctr"/>
            <a:r>
              <a:rPr lang="pt-BR" dirty="0"/>
              <a:t>Base legal. Execução de políticas públicas</a:t>
            </a:r>
          </a:p>
        </p:txBody>
      </p:sp>
    </p:spTree>
    <p:extLst>
      <p:ext uri="{BB962C8B-B14F-4D97-AF65-F5344CB8AC3E}">
        <p14:creationId xmlns:p14="http://schemas.microsoft.com/office/powerpoint/2010/main" val="32819065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2759" y="2660074"/>
            <a:ext cx="11774189" cy="1413162"/>
          </a:xfrm>
        </p:spPr>
        <p:txBody>
          <a:bodyPr>
            <a:normAutofit/>
          </a:bodyPr>
          <a:lstStyle/>
          <a:p>
            <a:pPr algn="ctr"/>
            <a:r>
              <a:rPr lang="pt-BR" sz="3400" b="1" i="1" dirty="0">
                <a:latin typeface="Arial" panose="020B0604020202020204" pitchFamily="34" charset="0"/>
                <a:cs typeface="Arial" panose="020B0604020202020204" pitchFamily="34" charset="0"/>
              </a:rPr>
              <a:t>Princípios da LGPD</a:t>
            </a:r>
          </a:p>
        </p:txBody>
      </p:sp>
    </p:spTree>
    <p:extLst>
      <p:ext uri="{BB962C8B-B14F-4D97-AF65-F5344CB8AC3E}">
        <p14:creationId xmlns:p14="http://schemas.microsoft.com/office/powerpoint/2010/main" val="32819065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Princípios da LGPD</a:t>
            </a:r>
          </a:p>
        </p:txBody>
      </p:sp>
      <p:pic>
        <p:nvPicPr>
          <p:cNvPr id="6" name="Espaço Reservado para Conteúdo 5" descr="7 - princípios.jpg"/>
          <p:cNvPicPr>
            <a:picLocks noGrp="1" noChangeAspect="1"/>
          </p:cNvPicPr>
          <p:nvPr>
            <p:ph idx="1"/>
          </p:nvPr>
        </p:nvPicPr>
        <p:blipFill>
          <a:blip r:embed="rId3" cstate="print"/>
          <a:stretch>
            <a:fillRect/>
          </a:stretch>
        </p:blipFill>
        <p:spPr>
          <a:xfrm>
            <a:off x="0" y="797194"/>
            <a:ext cx="12192000" cy="6060806"/>
          </a:xfrm>
        </p:spPr>
      </p:pic>
    </p:spTree>
    <p:extLst>
      <p:ext uri="{BB962C8B-B14F-4D97-AF65-F5344CB8AC3E}">
        <p14:creationId xmlns:p14="http://schemas.microsoft.com/office/powerpoint/2010/main" val="32819065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Princípios da LGPD</a:t>
            </a:r>
          </a:p>
        </p:txBody>
      </p:sp>
      <p:pic>
        <p:nvPicPr>
          <p:cNvPr id="5" name="Espaço Reservado para Conteúdo 4" descr="8 - princípios.jpg"/>
          <p:cNvPicPr>
            <a:picLocks noGrp="1" noChangeAspect="1"/>
          </p:cNvPicPr>
          <p:nvPr>
            <p:ph idx="1"/>
          </p:nvPr>
        </p:nvPicPr>
        <p:blipFill>
          <a:blip r:embed="rId3" cstate="print"/>
          <a:stretch>
            <a:fillRect/>
          </a:stretch>
        </p:blipFill>
        <p:spPr>
          <a:xfrm>
            <a:off x="-1" y="670949"/>
            <a:ext cx="12192001" cy="6187051"/>
          </a:xfrm>
        </p:spPr>
      </p:pic>
    </p:spTree>
    <p:extLst>
      <p:ext uri="{BB962C8B-B14F-4D97-AF65-F5344CB8AC3E}">
        <p14:creationId xmlns:p14="http://schemas.microsoft.com/office/powerpoint/2010/main" val="32819065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Princípios da LGPD</a:t>
            </a:r>
          </a:p>
        </p:txBody>
      </p:sp>
      <p:pic>
        <p:nvPicPr>
          <p:cNvPr id="6" name="Espaço Reservado para Conteúdo 5" descr="9 - princípios.jpg"/>
          <p:cNvPicPr>
            <a:picLocks noGrp="1" noChangeAspect="1"/>
          </p:cNvPicPr>
          <p:nvPr>
            <p:ph idx="1"/>
          </p:nvPr>
        </p:nvPicPr>
        <p:blipFill>
          <a:blip r:embed="rId3" cstate="print"/>
          <a:stretch>
            <a:fillRect/>
          </a:stretch>
        </p:blipFill>
        <p:spPr>
          <a:xfrm>
            <a:off x="0" y="643241"/>
            <a:ext cx="12192000" cy="6214759"/>
          </a:xfrm>
        </p:spPr>
      </p:pic>
    </p:spTree>
    <p:extLst>
      <p:ext uri="{BB962C8B-B14F-4D97-AF65-F5344CB8AC3E}">
        <p14:creationId xmlns:p14="http://schemas.microsoft.com/office/powerpoint/2010/main" val="3281906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Princípio da Finalidade</a:t>
            </a:r>
          </a:p>
        </p:txBody>
      </p:sp>
      <p:sp>
        <p:nvSpPr>
          <p:cNvPr id="4" name="Espaço Reservado para Conteúdo 3"/>
          <p:cNvSpPr>
            <a:spLocks noGrp="1"/>
          </p:cNvSpPr>
          <p:nvPr>
            <p:ph idx="1"/>
          </p:nvPr>
        </p:nvSpPr>
        <p:spPr>
          <a:xfrm>
            <a:off x="360218" y="1634836"/>
            <a:ext cx="10993582" cy="4910343"/>
          </a:xfrm>
        </p:spPr>
        <p:txBody>
          <a:bodyPr>
            <a:normAutofit/>
          </a:bodyPr>
          <a:lstStyle/>
          <a:p>
            <a:pPr algn="just">
              <a:buNone/>
            </a:pPr>
            <a:r>
              <a:rPr lang="pt-BR" dirty="0"/>
              <a:t>	Exemplo 8. Política pública de vacinação A Secretaria de Saúde de um município coleta dados de casos confirmados de uma doença infecciosa para fins de desenho, implementação e monitoramento de uma política pública de vacinação. Os dados são compartilhados com um órgão de pesquisa, para a finalidade específica de realização de estudos em saúde pública. Neste caso, </a:t>
            </a:r>
            <a:r>
              <a:rPr lang="pt-BR" b="1" dirty="0"/>
              <a:t>o tratamento posterior dos dados é compatível com a finalidade original da coleta, em conformidade com o princípio da finalidade</a:t>
            </a:r>
            <a:r>
              <a:rPr lang="pt-BR" dirty="0"/>
              <a:t>. Por se tratar de dados sensíveis, relativos à saúde, o órgão deve ter cautela ao compartilhá-los ou divulgá-los, sempre observando o art. 13 e o Capítulo IV da LGPD. Nesse sentido, é preferível que o compartilhamento dessas informações inclua, sempre que possível, a </a:t>
            </a:r>
            <a:r>
              <a:rPr lang="pt-BR" dirty="0" err="1"/>
              <a:t>pseudonimização</a:t>
            </a:r>
            <a:r>
              <a:rPr lang="pt-BR" dirty="0"/>
              <a:t> ou a anonimização dos dados.</a:t>
            </a:r>
          </a:p>
        </p:txBody>
      </p:sp>
    </p:spTree>
    <p:extLst>
      <p:ext uri="{BB962C8B-B14F-4D97-AF65-F5344CB8AC3E}">
        <p14:creationId xmlns:p14="http://schemas.microsoft.com/office/powerpoint/2010/main" val="32819065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Princípio da Necessidade</a:t>
            </a:r>
          </a:p>
        </p:txBody>
      </p:sp>
      <p:sp>
        <p:nvSpPr>
          <p:cNvPr id="4" name="Espaço Reservado para Conteúdo 3"/>
          <p:cNvSpPr>
            <a:spLocks noGrp="1"/>
          </p:cNvSpPr>
          <p:nvPr>
            <p:ph idx="1"/>
          </p:nvPr>
        </p:nvSpPr>
        <p:spPr>
          <a:xfrm>
            <a:off x="360218" y="1634836"/>
            <a:ext cx="10993582" cy="4910343"/>
          </a:xfrm>
        </p:spPr>
        <p:txBody>
          <a:bodyPr>
            <a:normAutofit lnSpcReduction="10000"/>
          </a:bodyPr>
          <a:lstStyle/>
          <a:p>
            <a:pPr algn="just">
              <a:buNone/>
            </a:pPr>
            <a:r>
              <a:rPr lang="pt-BR" dirty="0"/>
              <a:t>	Exemplo 9. Dados coletados para elaboração de contrato administrativo A Secretaria de Educação de um Município contrata, por licitação, uma empresa para fornecer merenda nas escolas. Para firmar o contrato com a Secretaria, tanto o representante da empresa quanto o servidor público que assinará o contrato fornecem os seus dados, como nome, profissão, CPF, RG, estado civil e endereço residencial. Para atender a outros dispositivos legais e dar publicidade à contratação da empresa, o contrato é divulgado no sítio eletrônico da Secretaria de Educação. </a:t>
            </a:r>
            <a:r>
              <a:rPr lang="pt-BR" b="1" dirty="0"/>
              <a:t>É possível que dados como estado civil e endereço residencial não sejam necessários para a identificação dos responsáveis pela contratação e para viabilizar o exercício do controle social sobre a atividade do órgão público</a:t>
            </a:r>
            <a:r>
              <a:rPr lang="pt-BR" dirty="0"/>
              <a:t>. </a:t>
            </a:r>
            <a:r>
              <a:rPr lang="pt-BR" b="1" dirty="0"/>
              <a:t>Assim, a fim de limitar o tratamento ao mínimo necessário para a realização de suas finalidades, o ideal é não coletar esses tipos de dados. </a:t>
            </a:r>
          </a:p>
        </p:txBody>
      </p:sp>
    </p:spTree>
    <p:extLst>
      <p:ext uri="{BB962C8B-B14F-4D97-AF65-F5344CB8AC3E}">
        <p14:creationId xmlns:p14="http://schemas.microsoft.com/office/powerpoint/2010/main" val="26130108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Princípio da Transparência e Livre Acesso</a:t>
            </a:r>
          </a:p>
        </p:txBody>
      </p:sp>
      <p:sp>
        <p:nvSpPr>
          <p:cNvPr id="4" name="Espaço Reservado para Conteúdo 3"/>
          <p:cNvSpPr>
            <a:spLocks noGrp="1"/>
          </p:cNvSpPr>
          <p:nvPr>
            <p:ph idx="1"/>
          </p:nvPr>
        </p:nvSpPr>
        <p:spPr>
          <a:xfrm>
            <a:off x="360218" y="1634836"/>
            <a:ext cx="10993582" cy="4910343"/>
          </a:xfrm>
        </p:spPr>
        <p:txBody>
          <a:bodyPr>
            <a:normAutofit lnSpcReduction="10000"/>
          </a:bodyPr>
          <a:lstStyle/>
          <a:p>
            <a:pPr algn="just">
              <a:buNone/>
            </a:pPr>
            <a:r>
              <a:rPr lang="pt-BR" dirty="0"/>
              <a:t>	Exemplo 10. Princípio da transparência no setor público Uma pessoa tem seus dados coletados pela recepção de um órgão público para fins de segurança patrimonial e dos servidores. Para atender a outros dispositivos legais e dar publicidade a atos do órgão, caso essa pessoa realize uma reunião com uma autoridade, seu nome poderá ser divulgado na agenda pública da autoridade, salvo eventual restrição legal. Em geral, essa pessoa deverá ser informada das finalidades que justificam a coleta e o tratamento, incluindo a de que parte ou a totalidade deles poderá ser divulgada para atender normas específicas que tratem de divulgação de agenda pública. Entre outras possibilidades, essas informações podem constar da política de privacidade ou documento equivalente, disponibilizado na página do órgão público na internet.</a:t>
            </a:r>
            <a:endParaRPr lang="pt-BR" b="1" dirty="0"/>
          </a:p>
        </p:txBody>
      </p:sp>
    </p:spTree>
    <p:extLst>
      <p:ext uri="{BB962C8B-B14F-4D97-AF65-F5344CB8AC3E}">
        <p14:creationId xmlns:p14="http://schemas.microsoft.com/office/powerpoint/2010/main" val="2642326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Princípio da Segurança</a:t>
            </a:r>
          </a:p>
        </p:txBody>
      </p:sp>
      <p:sp>
        <p:nvSpPr>
          <p:cNvPr id="4" name="Espaço Reservado para Conteúdo 3"/>
          <p:cNvSpPr>
            <a:spLocks noGrp="1"/>
          </p:cNvSpPr>
          <p:nvPr>
            <p:ph idx="1"/>
          </p:nvPr>
        </p:nvSpPr>
        <p:spPr>
          <a:xfrm>
            <a:off x="360218" y="1634836"/>
            <a:ext cx="10993582" cy="4910343"/>
          </a:xfrm>
        </p:spPr>
        <p:txBody>
          <a:bodyPr>
            <a:normAutofit/>
          </a:bodyPr>
          <a:lstStyle/>
          <a:p>
            <a:pPr algn="just">
              <a:buNone/>
            </a:pPr>
            <a:r>
              <a:rPr lang="pt-BR" dirty="0"/>
              <a:t>Para Maurício </a:t>
            </a:r>
            <a:r>
              <a:rPr lang="pt-BR" dirty="0" err="1"/>
              <a:t>Tamer</a:t>
            </a:r>
            <a:r>
              <a:rPr lang="pt-BR" dirty="0"/>
              <a:t>:</a:t>
            </a:r>
          </a:p>
          <a:p>
            <a:pPr algn="just"/>
            <a:r>
              <a:rPr lang="pt-BR" dirty="0"/>
              <a:t>Um dos principais princípios ao lado do Princípio da finalidade e da Transparência</a:t>
            </a:r>
          </a:p>
          <a:p>
            <a:pPr algn="just"/>
            <a:r>
              <a:rPr lang="pt-BR" dirty="0"/>
              <a:t>Possui </a:t>
            </a:r>
            <a:r>
              <a:rPr lang="pt-BR" b="1" dirty="0"/>
              <a:t>3 pilares: </a:t>
            </a:r>
            <a:r>
              <a:rPr lang="pt-BR" dirty="0"/>
              <a:t>I – Preservação da confidencialidade da informação que traduz a ideia do </a:t>
            </a:r>
            <a:r>
              <a:rPr lang="pt-BR" dirty="0" err="1"/>
              <a:t>need</a:t>
            </a:r>
            <a:r>
              <a:rPr lang="pt-BR" dirty="0"/>
              <a:t> to </a:t>
            </a:r>
            <a:r>
              <a:rPr lang="pt-BR" dirty="0" err="1"/>
              <a:t>know</a:t>
            </a:r>
            <a:r>
              <a:rPr lang="pt-BR" dirty="0"/>
              <a:t>; II – Preservação da disponibilidade da informação, e; Preservação da integridade da informação.</a:t>
            </a:r>
          </a:p>
          <a:p>
            <a:pPr algn="just"/>
            <a:r>
              <a:rPr lang="pt-BR" dirty="0"/>
              <a:t>VII - segurança: utilização de medidas técnicas e administrativas aptas a proteger os dados pessoais de acessos não autorizados (I) e de situações acidentais ou ilícitas de destruição, perda, alteração, comunicação ou difusão (II e III);</a:t>
            </a:r>
          </a:p>
        </p:txBody>
      </p:sp>
    </p:spTree>
    <p:extLst>
      <p:ext uri="{BB962C8B-B14F-4D97-AF65-F5344CB8AC3E}">
        <p14:creationId xmlns:p14="http://schemas.microsoft.com/office/powerpoint/2010/main" val="26423262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Princípio da Prevenção</a:t>
            </a:r>
          </a:p>
        </p:txBody>
      </p:sp>
      <p:sp>
        <p:nvSpPr>
          <p:cNvPr id="4" name="Espaço Reservado para Conteúdo 3"/>
          <p:cNvSpPr>
            <a:spLocks noGrp="1"/>
          </p:cNvSpPr>
          <p:nvPr>
            <p:ph idx="1"/>
          </p:nvPr>
        </p:nvSpPr>
        <p:spPr>
          <a:xfrm>
            <a:off x="360218" y="1634836"/>
            <a:ext cx="10993582" cy="4910343"/>
          </a:xfrm>
        </p:spPr>
        <p:txBody>
          <a:bodyPr>
            <a:normAutofit/>
          </a:bodyPr>
          <a:lstStyle/>
          <a:p>
            <a:pPr algn="just">
              <a:buNone/>
            </a:pPr>
            <a:r>
              <a:rPr lang="pt-BR" sz="3200" dirty="0"/>
              <a:t>Para Maurício </a:t>
            </a:r>
            <a:r>
              <a:rPr lang="pt-BR" sz="3200" dirty="0" err="1"/>
              <a:t>Tamer</a:t>
            </a:r>
            <a:r>
              <a:rPr lang="pt-BR" sz="3200" dirty="0"/>
              <a:t>:</a:t>
            </a:r>
          </a:p>
          <a:p>
            <a:pPr algn="just"/>
            <a:r>
              <a:rPr lang="pt-BR" sz="3200" dirty="0"/>
              <a:t>Decorre do Princípio da Segurança;</a:t>
            </a:r>
          </a:p>
          <a:p>
            <a:pPr algn="just"/>
            <a:r>
              <a:rPr lang="pt-BR" sz="3200" dirty="0"/>
              <a:t>Reforça a ideia de adoção de posturas tendentes a prevenir ao máximo que o titular sofra algum dano em decorrência de tratamento inadequado.</a:t>
            </a:r>
          </a:p>
          <a:p>
            <a:pPr algn="just"/>
            <a:r>
              <a:rPr lang="pt-BR" sz="3200" dirty="0"/>
              <a:t>Deve ser observado desde a concepção do dado (</a:t>
            </a:r>
            <a:r>
              <a:rPr lang="pt-BR" sz="3200" dirty="0" err="1"/>
              <a:t>Privacy</a:t>
            </a:r>
            <a:r>
              <a:rPr lang="pt-BR" sz="3200" dirty="0"/>
              <a:t> </a:t>
            </a:r>
            <a:r>
              <a:rPr lang="pt-BR" sz="3200" dirty="0" err="1"/>
              <a:t>by</a:t>
            </a:r>
            <a:r>
              <a:rPr lang="pt-BR" sz="3200" dirty="0"/>
              <a:t> Design) até o final do seu tratamento (</a:t>
            </a:r>
            <a:r>
              <a:rPr lang="pt-BR" sz="3200" dirty="0" err="1"/>
              <a:t>Privacy</a:t>
            </a:r>
            <a:r>
              <a:rPr lang="pt-BR" sz="3200" dirty="0"/>
              <a:t> </a:t>
            </a:r>
            <a:r>
              <a:rPr lang="pt-BR" sz="3200" dirty="0" err="1"/>
              <a:t>by</a:t>
            </a:r>
            <a:r>
              <a:rPr lang="pt-BR" sz="3200" dirty="0"/>
              <a:t> Default)</a:t>
            </a:r>
          </a:p>
        </p:txBody>
      </p:sp>
    </p:spTree>
    <p:extLst>
      <p:ext uri="{BB962C8B-B14F-4D97-AF65-F5344CB8AC3E}">
        <p14:creationId xmlns:p14="http://schemas.microsoft.com/office/powerpoint/2010/main" val="2642326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838200" y="708338"/>
            <a:ext cx="10608733" cy="5804757"/>
          </a:xfrm>
        </p:spPr>
        <p:txBody>
          <a:bodyPr>
            <a:normAutofit/>
          </a:bodyPr>
          <a:lstStyle/>
          <a:p>
            <a:pPr algn="ctr">
              <a:buNone/>
            </a:pPr>
            <a:r>
              <a:rPr lang="pt-BR" sz="4800" b="1" dirty="0" smtClean="0"/>
              <a:t>LGPD no Setor Público</a:t>
            </a:r>
            <a:endParaRPr lang="pt-BR" sz="4800" dirty="0"/>
          </a:p>
          <a:p>
            <a:r>
              <a:rPr lang="pt-BR" dirty="0" smtClean="0"/>
              <a:t>1 </a:t>
            </a:r>
            <a:r>
              <a:rPr lang="pt-BR" dirty="0"/>
              <a:t>Contexto e Objetivos da LGPD (Lei nº 13.709/2018)</a:t>
            </a:r>
          </a:p>
          <a:p>
            <a:r>
              <a:rPr lang="pt-BR" dirty="0"/>
              <a:t>2 Definições Chave</a:t>
            </a:r>
          </a:p>
          <a:p>
            <a:r>
              <a:rPr lang="pt-BR" dirty="0"/>
              <a:t>3 Princípios do Tratamento de Dados</a:t>
            </a:r>
          </a:p>
          <a:p>
            <a:r>
              <a:rPr lang="pt-BR" dirty="0"/>
              <a:t>4 Bases Legais para o Setor Público</a:t>
            </a:r>
          </a:p>
          <a:p>
            <a:r>
              <a:rPr lang="pt-BR" dirty="0"/>
              <a:t>5 Direitos do Titular dos Dados</a:t>
            </a:r>
          </a:p>
          <a:p>
            <a:r>
              <a:rPr lang="pt-BR" dirty="0"/>
              <a:t>6 A Autoridade Nacional de Proteção de Dados (ANPD)</a:t>
            </a:r>
          </a:p>
          <a:p>
            <a:r>
              <a:rPr lang="pt-BR" dirty="0"/>
              <a:t>7 Agentes de Tratamento</a:t>
            </a:r>
          </a:p>
          <a:p>
            <a:r>
              <a:rPr lang="pt-BR" dirty="0"/>
              <a:t>8 Penalidades e Sanções</a:t>
            </a:r>
          </a:p>
          <a:p>
            <a:r>
              <a:rPr lang="pt-BR" dirty="0"/>
              <a:t>9 Adequações Municipais</a:t>
            </a:r>
          </a:p>
        </p:txBody>
      </p:sp>
    </p:spTree>
    <p:extLst>
      <p:ext uri="{BB962C8B-B14F-4D97-AF65-F5344CB8AC3E}">
        <p14:creationId xmlns:p14="http://schemas.microsoft.com/office/powerpoint/2010/main" val="33951747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2759" y="2660074"/>
            <a:ext cx="11774189" cy="1413162"/>
          </a:xfrm>
        </p:spPr>
        <p:txBody>
          <a:bodyPr>
            <a:normAutofit/>
          </a:bodyPr>
          <a:lstStyle/>
          <a:p>
            <a:pPr algn="ctr"/>
            <a:r>
              <a:rPr lang="pt-BR" sz="3400" b="1" i="1" dirty="0">
                <a:latin typeface="Arial" panose="020B0604020202020204" pitchFamily="34" charset="0"/>
                <a:cs typeface="Arial" panose="020B0604020202020204" pitchFamily="34" charset="0"/>
              </a:rPr>
              <a:t>Tratamento de dados</a:t>
            </a:r>
          </a:p>
        </p:txBody>
      </p:sp>
    </p:spTree>
    <p:extLst>
      <p:ext uri="{BB962C8B-B14F-4D97-AF65-F5344CB8AC3E}">
        <p14:creationId xmlns:p14="http://schemas.microsoft.com/office/powerpoint/2010/main" val="32819065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Tratamento de dados pessoais</a:t>
            </a:r>
          </a:p>
        </p:txBody>
      </p:sp>
      <p:sp>
        <p:nvSpPr>
          <p:cNvPr id="4" name="Espaço Reservado para Conteúdo 3"/>
          <p:cNvSpPr>
            <a:spLocks noGrp="1"/>
          </p:cNvSpPr>
          <p:nvPr>
            <p:ph idx="1"/>
          </p:nvPr>
        </p:nvSpPr>
        <p:spPr>
          <a:xfrm>
            <a:off x="360218" y="1634836"/>
            <a:ext cx="10993582" cy="4765964"/>
          </a:xfrm>
        </p:spPr>
        <p:txBody>
          <a:bodyPr>
            <a:normAutofit/>
          </a:bodyPr>
          <a:lstStyle/>
          <a:p>
            <a:pPr algn="just">
              <a:buNone/>
            </a:pPr>
            <a:r>
              <a:rPr lang="pt-BR" sz="3200" dirty="0"/>
              <a:t>Art. 5º Para os fins desta Lei, considera-se:</a:t>
            </a:r>
          </a:p>
          <a:p>
            <a:pPr algn="just">
              <a:buNone/>
            </a:pPr>
            <a:r>
              <a:rPr lang="pt-BR" sz="3200" dirty="0"/>
              <a:t>I - dado pessoal: informação relacionada a pessoa natural identificada ou identificável;</a:t>
            </a:r>
          </a:p>
          <a:p>
            <a:pPr algn="just">
              <a:buNone/>
            </a:pPr>
            <a:r>
              <a:rPr lang="pt-BR" sz="3200" dirty="0"/>
              <a:t>X - tratamento: TODA OPERAÇÃO REALIZADA com dados pessoais, como as que se referem a coleta, produção, recepção, classificação, utilização, acesso, reprodução, transmissão, distribuição, processamento, arquivamento, armazenamento, eliminação, avaliação ou controle da informação, modificação, comunicação, transferência, difusão ou extração;</a:t>
            </a:r>
          </a:p>
        </p:txBody>
      </p:sp>
    </p:spTree>
    <p:extLst>
      <p:ext uri="{BB962C8B-B14F-4D97-AF65-F5344CB8AC3E}">
        <p14:creationId xmlns:p14="http://schemas.microsoft.com/office/powerpoint/2010/main" val="328190652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Tratamento de dados pessoais</a:t>
            </a:r>
          </a:p>
        </p:txBody>
      </p:sp>
      <p:pic>
        <p:nvPicPr>
          <p:cNvPr id="5" name="Espaço Reservado para Conteúdo 4" descr="5 - tratamento dos dados.jpg"/>
          <p:cNvPicPr>
            <a:picLocks noGrp="1" noChangeAspect="1"/>
          </p:cNvPicPr>
          <p:nvPr>
            <p:ph idx="1"/>
          </p:nvPr>
        </p:nvPicPr>
        <p:blipFill>
          <a:blip r:embed="rId3" cstate="print"/>
          <a:stretch>
            <a:fillRect/>
          </a:stretch>
        </p:blipFill>
        <p:spPr>
          <a:xfrm>
            <a:off x="0" y="651164"/>
            <a:ext cx="12191999" cy="6206835"/>
          </a:xfrm>
        </p:spPr>
      </p:pic>
    </p:spTree>
    <p:extLst>
      <p:ext uri="{BB962C8B-B14F-4D97-AF65-F5344CB8AC3E}">
        <p14:creationId xmlns:p14="http://schemas.microsoft.com/office/powerpoint/2010/main" val="32819065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2759" y="2660074"/>
            <a:ext cx="11774189" cy="1413162"/>
          </a:xfrm>
        </p:spPr>
        <p:txBody>
          <a:bodyPr>
            <a:normAutofit/>
          </a:bodyPr>
          <a:lstStyle/>
          <a:p>
            <a:pPr algn="ctr"/>
            <a:r>
              <a:rPr lang="pt-BR" sz="3400" b="1" i="1" dirty="0">
                <a:latin typeface="Arial" panose="020B0604020202020204" pitchFamily="34" charset="0"/>
                <a:cs typeface="Arial" panose="020B0604020202020204" pitchFamily="34" charset="0"/>
              </a:rPr>
              <a:t>Tratamento de dados de crianças e adolescentes;</a:t>
            </a:r>
          </a:p>
        </p:txBody>
      </p:sp>
    </p:spTree>
    <p:extLst>
      <p:ext uri="{BB962C8B-B14F-4D97-AF65-F5344CB8AC3E}">
        <p14:creationId xmlns:p14="http://schemas.microsoft.com/office/powerpoint/2010/main" val="3281906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r>
              <a:rPr lang="pt-BR" sz="3600" dirty="0">
                <a:latin typeface="Arial" panose="020B0604020202020204" pitchFamily="34" charset="0"/>
                <a:cs typeface="Arial" panose="020B0604020202020204" pitchFamily="34" charset="0"/>
              </a:rPr>
              <a:t>Tratamento de dados de crianças e adolescentes</a:t>
            </a:r>
            <a:endParaRPr lang="pt-BR" sz="3600" dirty="0"/>
          </a:p>
        </p:txBody>
      </p:sp>
      <p:pic>
        <p:nvPicPr>
          <p:cNvPr id="6" name="Espaço Reservado para Conteúdo 5" descr="melhor interesse.jpg"/>
          <p:cNvPicPr>
            <a:picLocks noGrp="1" noChangeAspect="1"/>
          </p:cNvPicPr>
          <p:nvPr>
            <p:ph idx="1"/>
          </p:nvPr>
        </p:nvPicPr>
        <p:blipFill>
          <a:blip r:embed="rId3" cstate="print"/>
          <a:stretch>
            <a:fillRect/>
          </a:stretch>
        </p:blipFill>
        <p:spPr>
          <a:xfrm>
            <a:off x="263235" y="4145468"/>
            <a:ext cx="11180619" cy="1860982"/>
          </a:xfrm>
        </p:spPr>
      </p:pic>
      <p:graphicFrame>
        <p:nvGraphicFramePr>
          <p:cNvPr id="5" name="Tabela 4"/>
          <p:cNvGraphicFramePr>
            <a:graphicFrameLocks noGrp="1"/>
          </p:cNvGraphicFramePr>
          <p:nvPr/>
        </p:nvGraphicFramePr>
        <p:xfrm>
          <a:off x="346364" y="1828029"/>
          <a:ext cx="11083636" cy="2162079"/>
        </p:xfrm>
        <a:graphic>
          <a:graphicData uri="http://schemas.openxmlformats.org/drawingml/2006/table">
            <a:tbl>
              <a:tblPr firstRow="1" bandRow="1">
                <a:tableStyleId>{5C22544A-7EE6-4342-B048-85BDC9FD1C3A}</a:tableStyleId>
              </a:tblPr>
              <a:tblGrid>
                <a:gridCol w="5541818">
                  <a:extLst>
                    <a:ext uri="{9D8B030D-6E8A-4147-A177-3AD203B41FA5}">
                      <a16:colId xmlns:a16="http://schemas.microsoft.com/office/drawing/2014/main" xmlns="" val="20000"/>
                    </a:ext>
                  </a:extLst>
                </a:gridCol>
                <a:gridCol w="5541818">
                  <a:extLst>
                    <a:ext uri="{9D8B030D-6E8A-4147-A177-3AD203B41FA5}">
                      <a16:colId xmlns:a16="http://schemas.microsoft.com/office/drawing/2014/main" xmlns="" val="20001"/>
                    </a:ext>
                  </a:extLst>
                </a:gridCol>
              </a:tblGrid>
              <a:tr h="514110">
                <a:tc>
                  <a:txBody>
                    <a:bodyPr/>
                    <a:lstStyle/>
                    <a:p>
                      <a:pPr algn="ctr"/>
                      <a:r>
                        <a:rPr lang="pt-BR" dirty="0"/>
                        <a:t>ECA</a:t>
                      </a:r>
                    </a:p>
                  </a:txBody>
                  <a:tcPr/>
                </a:tc>
                <a:tc>
                  <a:txBody>
                    <a:bodyPr/>
                    <a:lstStyle/>
                    <a:p>
                      <a:pPr algn="ctr"/>
                      <a:r>
                        <a:rPr lang="pt-BR" dirty="0"/>
                        <a:t>LGPD</a:t>
                      </a:r>
                    </a:p>
                  </a:txBody>
                  <a:tcPr/>
                </a:tc>
                <a:extLst>
                  <a:ext uri="{0D108BD9-81ED-4DB2-BD59-A6C34878D82A}">
                    <a16:rowId xmlns:a16="http://schemas.microsoft.com/office/drawing/2014/main" xmlns="" val="10000"/>
                  </a:ext>
                </a:extLst>
              </a:tr>
              <a:tr h="1647969">
                <a:tc>
                  <a:txBody>
                    <a:bodyPr/>
                    <a:lstStyle/>
                    <a:p>
                      <a:pPr algn="just"/>
                      <a:r>
                        <a:rPr lang="pt-BR" dirty="0"/>
                        <a:t>Art. 2º Considera-se criança, para os efeitos desta Lei, a pessoa até doze anos de idade incompletos, e adolescente aquela entre doze e dezoito anos de idade.</a:t>
                      </a:r>
                    </a:p>
                  </a:txBody>
                  <a:tcPr/>
                </a:tc>
                <a:tc>
                  <a:txBody>
                    <a:bodyPr/>
                    <a:lstStyle/>
                    <a:p>
                      <a:pPr algn="just"/>
                      <a:r>
                        <a:rPr lang="pt-BR" dirty="0"/>
                        <a:t>Art. 14. O tratamento de dados pessoais de crianças e de adolescentes deverá ser realizado em seu melhor interesse, nos termos deste artigo e da legislação pertinente.</a:t>
                      </a:r>
                    </a:p>
                  </a:txBody>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2819065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latin typeface="Arial" panose="020B0604020202020204" pitchFamily="34" charset="0"/>
                <a:cs typeface="Arial" panose="020B0604020202020204" pitchFamily="34" charset="0"/>
              </a:rPr>
              <a:t>Tratamento de dados de crianças e adolescentes</a:t>
            </a:r>
            <a:endParaRPr lang="pt-BR" dirty="0"/>
          </a:p>
        </p:txBody>
      </p:sp>
      <p:sp>
        <p:nvSpPr>
          <p:cNvPr id="4" name="Espaço Reservado para Conteúdo 3"/>
          <p:cNvSpPr>
            <a:spLocks noGrp="1"/>
          </p:cNvSpPr>
          <p:nvPr>
            <p:ph idx="1"/>
          </p:nvPr>
        </p:nvSpPr>
        <p:spPr>
          <a:xfrm>
            <a:off x="360218" y="1634836"/>
            <a:ext cx="10993582" cy="4542127"/>
          </a:xfrm>
        </p:spPr>
        <p:txBody>
          <a:bodyPr>
            <a:normAutofit/>
          </a:bodyPr>
          <a:lstStyle/>
          <a:p>
            <a:pPr algn="just"/>
            <a:r>
              <a:rPr lang="pt-BR" dirty="0"/>
              <a:t>PORTANTO, PODEMOS DIZER QUE CRIANÇAS E ADOLESCENTES SE ENCONTRAM EM UMA POSIÇÃO DE VULNERABILIDADE, LOGO, SIGNIFICA ADMITIR QUE NÃO TERÃO O MESMO DISCERNIMENTO E CONTROLE SOBRE SEUS DADOS QUE UM ADULTO, CARECENDO DE ESPECIAL PROTEÇÃO. </a:t>
            </a:r>
          </a:p>
        </p:txBody>
      </p:sp>
      <p:pic>
        <p:nvPicPr>
          <p:cNvPr id="5" name="Imagem 4" descr="criança lgpd.jpg"/>
          <p:cNvPicPr>
            <a:picLocks noChangeAspect="1"/>
          </p:cNvPicPr>
          <p:nvPr/>
        </p:nvPicPr>
        <p:blipFill>
          <a:blip r:embed="rId3" cstate="print"/>
          <a:stretch>
            <a:fillRect/>
          </a:stretch>
        </p:blipFill>
        <p:spPr>
          <a:xfrm>
            <a:off x="6009410" y="3298248"/>
            <a:ext cx="5715000" cy="3143250"/>
          </a:xfrm>
          <a:prstGeom prst="rect">
            <a:avLst/>
          </a:prstGeom>
        </p:spPr>
      </p:pic>
    </p:spTree>
    <p:extLst>
      <p:ext uri="{BB962C8B-B14F-4D97-AF65-F5344CB8AC3E}">
        <p14:creationId xmlns:p14="http://schemas.microsoft.com/office/powerpoint/2010/main" val="32819065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dirty="0"/>
              <a:t>E O EMANCIPADO? </a:t>
            </a:r>
          </a:p>
        </p:txBody>
      </p:sp>
      <p:sp>
        <p:nvSpPr>
          <p:cNvPr id="4" name="Espaço Reservado para Conteúdo 3"/>
          <p:cNvSpPr>
            <a:spLocks noGrp="1"/>
          </p:cNvSpPr>
          <p:nvPr>
            <p:ph idx="1"/>
          </p:nvPr>
        </p:nvSpPr>
        <p:spPr>
          <a:xfrm>
            <a:off x="360218" y="1634836"/>
            <a:ext cx="10993582" cy="4542127"/>
          </a:xfrm>
        </p:spPr>
        <p:txBody>
          <a:bodyPr>
            <a:normAutofit/>
          </a:bodyPr>
          <a:lstStyle/>
          <a:p>
            <a:pPr algn="just"/>
            <a:r>
              <a:rPr lang="pt-BR" sz="3200" dirty="0"/>
              <a:t>Entende a maioria da doutrina pela aplicabilidade do art. 14, considerando que de fato há operação com dados de adolescentes, mas que não são mais incapazes. </a:t>
            </a:r>
          </a:p>
        </p:txBody>
      </p:sp>
      <p:pic>
        <p:nvPicPr>
          <p:cNvPr id="5" name="Imagem 4" descr="criança lgpd.jpg"/>
          <p:cNvPicPr>
            <a:picLocks noChangeAspect="1"/>
          </p:cNvPicPr>
          <p:nvPr/>
        </p:nvPicPr>
        <p:blipFill>
          <a:blip r:embed="rId3" cstate="print"/>
          <a:stretch>
            <a:fillRect/>
          </a:stretch>
        </p:blipFill>
        <p:spPr>
          <a:xfrm>
            <a:off x="6009410" y="3298248"/>
            <a:ext cx="5715000" cy="3143250"/>
          </a:xfrm>
          <a:prstGeom prst="rect">
            <a:avLst/>
          </a:prstGeom>
        </p:spPr>
      </p:pic>
    </p:spTree>
    <p:extLst>
      <p:ext uri="{BB962C8B-B14F-4D97-AF65-F5344CB8AC3E}">
        <p14:creationId xmlns:p14="http://schemas.microsoft.com/office/powerpoint/2010/main" val="32819065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latin typeface="Arial" panose="020B0604020202020204" pitchFamily="34" charset="0"/>
                <a:cs typeface="Arial" panose="020B0604020202020204" pitchFamily="34" charset="0"/>
              </a:rPr>
              <a:t>Tratamento de dados de crianças e adolescentes</a:t>
            </a:r>
            <a:endParaRPr lang="pt-BR" dirty="0"/>
          </a:p>
        </p:txBody>
      </p:sp>
      <p:sp>
        <p:nvSpPr>
          <p:cNvPr id="4" name="Espaço Reservado para Conteúdo 3"/>
          <p:cNvSpPr>
            <a:spLocks noGrp="1"/>
          </p:cNvSpPr>
          <p:nvPr>
            <p:ph idx="1"/>
          </p:nvPr>
        </p:nvSpPr>
        <p:spPr>
          <a:xfrm>
            <a:off x="360218" y="2078182"/>
            <a:ext cx="10993582" cy="4098781"/>
          </a:xfrm>
        </p:spPr>
        <p:txBody>
          <a:bodyPr>
            <a:normAutofit/>
          </a:bodyPr>
          <a:lstStyle/>
          <a:p>
            <a:pPr algn="just">
              <a:buNone/>
            </a:pPr>
            <a:r>
              <a:rPr lang="pt-BR" dirty="0"/>
              <a:t>	ART. 14. O TRATAMENTO DE DADOS PESSOAIS DE CRIANÇAS E DE ADOLESCENTES DEVERÁ SER REALIZADO EM SEU </a:t>
            </a:r>
            <a:r>
              <a:rPr lang="pt-BR" b="1" dirty="0"/>
              <a:t>MELHOR INTERESSE</a:t>
            </a:r>
            <a:r>
              <a:rPr lang="pt-BR" dirty="0"/>
              <a:t>, NOS TERMOS DESTE ARTIGO E DA LEGISLAÇÃO PERTINENTE. </a:t>
            </a:r>
          </a:p>
          <a:p>
            <a:pPr algn="just">
              <a:buNone/>
            </a:pPr>
            <a:endParaRPr lang="pt-BR" dirty="0"/>
          </a:p>
          <a:p>
            <a:pPr algn="just">
              <a:buNone/>
            </a:pPr>
            <a:r>
              <a:rPr lang="pt-BR" dirty="0"/>
              <a:t>	§ 1º. O TRATAMENTO DE DADOS PESSOAIS DE CRIANÇAS DEVERÁ SER REALIZADO </a:t>
            </a:r>
            <a:r>
              <a:rPr lang="pt-BR" b="1" dirty="0"/>
              <a:t>COM O CONSENTIMENTO ESPECÍFICO E EM DESTAQUE </a:t>
            </a:r>
            <a:r>
              <a:rPr lang="pt-BR" dirty="0"/>
              <a:t>DADO POR PELO MENOS UM DOS PAIS OU PELO RESPONSÁVEL LEGAL.</a:t>
            </a:r>
          </a:p>
        </p:txBody>
      </p:sp>
    </p:spTree>
    <p:extLst>
      <p:ext uri="{BB962C8B-B14F-4D97-AF65-F5344CB8AC3E}">
        <p14:creationId xmlns:p14="http://schemas.microsoft.com/office/powerpoint/2010/main" val="328190652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latin typeface="Arial" panose="020B0604020202020204" pitchFamily="34" charset="0"/>
                <a:cs typeface="Arial" panose="020B0604020202020204" pitchFamily="34" charset="0"/>
              </a:rPr>
              <a:t>Tratamento de dados de crianças e adolescentes</a:t>
            </a:r>
            <a:endParaRPr lang="pt-BR" dirty="0"/>
          </a:p>
        </p:txBody>
      </p:sp>
      <p:sp>
        <p:nvSpPr>
          <p:cNvPr id="4" name="Espaço Reservado para Conteúdo 3"/>
          <p:cNvSpPr>
            <a:spLocks noGrp="1"/>
          </p:cNvSpPr>
          <p:nvPr>
            <p:ph idx="1"/>
          </p:nvPr>
        </p:nvSpPr>
        <p:spPr>
          <a:xfrm>
            <a:off x="360218" y="2078182"/>
            <a:ext cx="10993582" cy="4098781"/>
          </a:xfrm>
        </p:spPr>
        <p:txBody>
          <a:bodyPr>
            <a:normAutofit/>
          </a:bodyPr>
          <a:lstStyle/>
          <a:p>
            <a:pPr algn="just">
              <a:buNone/>
            </a:pPr>
            <a:r>
              <a:rPr lang="pt-BR" dirty="0"/>
              <a:t>	ART. 14. O TRATAMENTO DE DADOS PESSOAIS DE CRIANÇAS E DE ADOLESCENTES DEVERÁ SER REALIZADO EM SEU MELHOR INTERESSE, NOS TERMOS DESTE ARTIGO E DA LEGISLAÇÃO PERTINENTE. </a:t>
            </a:r>
          </a:p>
          <a:p>
            <a:pPr algn="just">
              <a:buNone/>
            </a:pPr>
            <a:r>
              <a:rPr lang="pt-BR" dirty="0"/>
              <a:t>	§ 2º. No tratamento de dados de que trata o § 1º deste artigo, os controladores deverão manter pública a Informação sobre os tipos de dados coletados, a forma de sua utilização e os procedimentos para o exercício dos direitos a que se refere o art. 18 desta Lei. </a:t>
            </a:r>
          </a:p>
        </p:txBody>
      </p:sp>
    </p:spTree>
    <p:extLst>
      <p:ext uri="{BB962C8B-B14F-4D97-AF65-F5344CB8AC3E}">
        <p14:creationId xmlns:p14="http://schemas.microsoft.com/office/powerpoint/2010/main" val="3281906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latin typeface="Arial" panose="020B0604020202020204" pitchFamily="34" charset="0"/>
                <a:cs typeface="Arial" panose="020B0604020202020204" pitchFamily="34" charset="0"/>
              </a:rPr>
              <a:t>Tratamento de dados de crianças e adolescentes</a:t>
            </a:r>
            <a:endParaRPr lang="pt-BR" dirty="0"/>
          </a:p>
        </p:txBody>
      </p:sp>
      <p:sp>
        <p:nvSpPr>
          <p:cNvPr id="4" name="Espaço Reservado para Conteúdo 3"/>
          <p:cNvSpPr>
            <a:spLocks noGrp="1"/>
          </p:cNvSpPr>
          <p:nvPr>
            <p:ph idx="1"/>
          </p:nvPr>
        </p:nvSpPr>
        <p:spPr>
          <a:xfrm>
            <a:off x="360218" y="2078182"/>
            <a:ext cx="10993582" cy="4098781"/>
          </a:xfrm>
        </p:spPr>
        <p:txBody>
          <a:bodyPr>
            <a:normAutofit/>
          </a:bodyPr>
          <a:lstStyle/>
          <a:p>
            <a:pPr algn="just">
              <a:buNone/>
            </a:pPr>
            <a:r>
              <a:rPr lang="pt-BR" dirty="0"/>
              <a:t>	ART. 14. O TRATAMENTO DE DADOS PESSOAIS DE CRIANÇAS E DE ADOLESCENTES DEVERÁ SER REALIZADO EM SEU MELHOR INTERESSE, NS TERMOS DESTE ARTIGO E DA LEGISLAÇÃO PERTINENTE. </a:t>
            </a:r>
          </a:p>
          <a:p>
            <a:pPr algn="just">
              <a:buNone/>
            </a:pPr>
            <a:r>
              <a:rPr lang="pt-BR" dirty="0"/>
              <a:t>	</a:t>
            </a:r>
            <a:r>
              <a:rPr lang="pt-BR" b="1" dirty="0"/>
              <a:t>§ 3º. Poderão ser coletados dados pessoais de crianças sem o consentimento a que se refere o § 1º deste artigo quando a coleta for necessária para contatar os pais ou responsável legal, utilizados uma única vez e sem armazenamento, ou para sua proteção, e em nenhum caso poderão ser repassados a terceiro sem o consentimento de que trata o § 1º deste artigo. </a:t>
            </a:r>
          </a:p>
        </p:txBody>
      </p:sp>
    </p:spTree>
    <p:extLst>
      <p:ext uri="{BB962C8B-B14F-4D97-AF65-F5344CB8AC3E}">
        <p14:creationId xmlns:p14="http://schemas.microsoft.com/office/powerpoint/2010/main" val="3281906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2759" y="2660074"/>
            <a:ext cx="11774189" cy="1413162"/>
          </a:xfrm>
        </p:spPr>
        <p:txBody>
          <a:bodyPr>
            <a:normAutofit/>
          </a:bodyPr>
          <a:lstStyle/>
          <a:p>
            <a:pPr algn="ctr"/>
            <a:r>
              <a:rPr lang="pt-BR" sz="3600" dirty="0">
                <a:latin typeface="Calibri"/>
                <a:ea typeface="Calibri"/>
                <a:cs typeface="Times New Roman"/>
              </a:rPr>
              <a:t>1 Lei Geral de Proteção de Dados Pessoais (13.709/2018)</a:t>
            </a:r>
            <a:endParaRPr lang="pt-BR" sz="3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9065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latin typeface="Arial" panose="020B0604020202020204" pitchFamily="34" charset="0"/>
                <a:cs typeface="Arial" panose="020B0604020202020204" pitchFamily="34" charset="0"/>
              </a:rPr>
              <a:t>Tratamento de dados de crianças e adolescentes</a:t>
            </a:r>
            <a:endParaRPr lang="pt-BR" dirty="0"/>
          </a:p>
        </p:txBody>
      </p:sp>
      <p:sp>
        <p:nvSpPr>
          <p:cNvPr id="4" name="Espaço Reservado para Conteúdo 3"/>
          <p:cNvSpPr>
            <a:spLocks noGrp="1"/>
          </p:cNvSpPr>
          <p:nvPr>
            <p:ph idx="1"/>
          </p:nvPr>
        </p:nvSpPr>
        <p:spPr>
          <a:xfrm>
            <a:off x="360218" y="2078182"/>
            <a:ext cx="10993582" cy="4098781"/>
          </a:xfrm>
        </p:spPr>
        <p:txBody>
          <a:bodyPr>
            <a:normAutofit/>
          </a:bodyPr>
          <a:lstStyle/>
          <a:p>
            <a:pPr algn="just">
              <a:buNone/>
            </a:pPr>
            <a:r>
              <a:rPr lang="pt-BR" dirty="0"/>
              <a:t>	§ 4º. Os controladores não deverão condicionar a participação dos titulares de que trata o §1º deste artigo em jogos, aplicações de internet ou outras atividades aos fornecimento de informações pessoais além das estritamente necessárias à atividade.</a:t>
            </a:r>
          </a:p>
          <a:p>
            <a:pPr algn="just">
              <a:buNone/>
            </a:pPr>
            <a:r>
              <a:rPr lang="pt-BR" dirty="0"/>
              <a:t>	§ 5º. O controlador deve realizar </a:t>
            </a:r>
            <a:r>
              <a:rPr lang="pt-BR" b="1" dirty="0"/>
              <a:t>todos os esforços razoáveis para verificar que o consentimento </a:t>
            </a:r>
            <a:r>
              <a:rPr lang="pt-BR" dirty="0"/>
              <a:t>a que se refere o §1º deste artigo foi dado pelo responsável pela criança, consideradas as tecnologias disponíveis.</a:t>
            </a:r>
          </a:p>
        </p:txBody>
      </p:sp>
    </p:spTree>
    <p:extLst>
      <p:ext uri="{BB962C8B-B14F-4D97-AF65-F5344CB8AC3E}">
        <p14:creationId xmlns:p14="http://schemas.microsoft.com/office/powerpoint/2010/main" val="32819065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endParaRPr lang="pt-BR" dirty="0"/>
          </a:p>
        </p:txBody>
      </p:sp>
      <p:pic>
        <p:nvPicPr>
          <p:cNvPr id="5" name="Espaço Reservado para Conteúdo 4" descr="resumo criança.jpg"/>
          <p:cNvPicPr>
            <a:picLocks noGrp="1" noChangeAspect="1"/>
          </p:cNvPicPr>
          <p:nvPr>
            <p:ph idx="1"/>
          </p:nvPr>
        </p:nvPicPr>
        <p:blipFill>
          <a:blip r:embed="rId3" cstate="print"/>
          <a:stretch>
            <a:fillRect/>
          </a:stretch>
        </p:blipFill>
        <p:spPr>
          <a:xfrm>
            <a:off x="0" y="-50008"/>
            <a:ext cx="12191999" cy="6226972"/>
          </a:xfrm>
        </p:spPr>
      </p:pic>
      <p:sp>
        <p:nvSpPr>
          <p:cNvPr id="6" name="Retângulo 5"/>
          <p:cNvSpPr/>
          <p:nvPr/>
        </p:nvSpPr>
        <p:spPr>
          <a:xfrm>
            <a:off x="803564" y="6211669"/>
            <a:ext cx="11180618" cy="369332"/>
          </a:xfrm>
          <a:prstGeom prst="rect">
            <a:avLst/>
          </a:prstGeom>
        </p:spPr>
        <p:txBody>
          <a:bodyPr wrap="square">
            <a:spAutoFit/>
          </a:bodyPr>
          <a:lstStyle/>
          <a:p>
            <a:r>
              <a:rPr lang="pt-BR" dirty="0"/>
              <a:t>https://portal.fgv.br/sites/portal.fgv.br/files/u12834/guia_criancas_e_adolescentes.pdf</a:t>
            </a:r>
          </a:p>
        </p:txBody>
      </p:sp>
    </p:spTree>
    <p:extLst>
      <p:ext uri="{BB962C8B-B14F-4D97-AF65-F5344CB8AC3E}">
        <p14:creationId xmlns:p14="http://schemas.microsoft.com/office/powerpoint/2010/main" val="32819065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2759" y="2660074"/>
            <a:ext cx="11774189" cy="1413162"/>
          </a:xfrm>
        </p:spPr>
        <p:txBody>
          <a:bodyPr>
            <a:normAutofit/>
          </a:bodyPr>
          <a:lstStyle/>
          <a:p>
            <a:pPr algn="ctr"/>
            <a:r>
              <a:rPr lang="pt-BR" sz="3400" b="1" i="1" dirty="0">
                <a:latin typeface="Arial" panose="020B0604020202020204" pitchFamily="34" charset="0"/>
                <a:cs typeface="Arial" panose="020B0604020202020204" pitchFamily="34" charset="0"/>
              </a:rPr>
              <a:t>Tratamento de Dados Pessoais Sensíveis</a:t>
            </a:r>
          </a:p>
        </p:txBody>
      </p:sp>
    </p:spTree>
    <p:extLst>
      <p:ext uri="{BB962C8B-B14F-4D97-AF65-F5344CB8AC3E}">
        <p14:creationId xmlns:p14="http://schemas.microsoft.com/office/powerpoint/2010/main" val="32819065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lstStyle/>
          <a:p>
            <a:pPr algn="ctr"/>
            <a:r>
              <a:rPr lang="pt-BR" dirty="0"/>
              <a:t>O que é um dado sensível?</a:t>
            </a:r>
          </a:p>
        </p:txBody>
      </p:sp>
      <p:sp>
        <p:nvSpPr>
          <p:cNvPr id="4" name="Espaço Reservado para Conteúdo 3"/>
          <p:cNvSpPr>
            <a:spLocks noGrp="1"/>
          </p:cNvSpPr>
          <p:nvPr>
            <p:ph idx="1"/>
          </p:nvPr>
        </p:nvSpPr>
        <p:spPr/>
        <p:txBody>
          <a:bodyPr/>
          <a:lstStyle/>
          <a:p>
            <a:pPr algn="just"/>
            <a:r>
              <a:rPr lang="pt-BR" sz="3200" dirty="0"/>
              <a:t>Dados pessoais sensíveis, são dados pessoais que possam trazer algum tipo de discriminação quando do seu tratamento (origem racial, convicção religiosa, opinião política, dado referente à saúde, para citar alguns exemplos) bem como, diante de sua </a:t>
            </a:r>
            <a:r>
              <a:rPr lang="pt-BR" sz="3200" dirty="0" err="1"/>
              <a:t>criticidade</a:t>
            </a:r>
            <a:r>
              <a:rPr lang="pt-BR" sz="3200" dirty="0"/>
              <a:t>, dados genéticos e biométricos. Ou seja, são dados pessoais que poderão implicar em riscos e vulnerabilidades potencialmente mais gravosas aos direitos e liberdades fundamentais dos titulares.</a:t>
            </a:r>
            <a:r>
              <a:rPr lang="pt-BR" dirty="0"/>
              <a:t> </a:t>
            </a:r>
            <a:r>
              <a:rPr lang="pt-BR" sz="1600" dirty="0"/>
              <a:t>MALDONADO, Viviane Nóbrega e BLUM, Renato </a:t>
            </a:r>
            <a:r>
              <a:rPr lang="pt-BR" sz="1600" dirty="0" err="1"/>
              <a:t>Opice</a:t>
            </a:r>
            <a:r>
              <a:rPr lang="pt-BR" sz="1600" dirty="0"/>
              <a:t>. LGPD: Lei Geral de Proteção de Dados comentada – 2. ed. ver. Atual. e </a:t>
            </a:r>
            <a:r>
              <a:rPr lang="pt-BR" sz="1600" dirty="0" err="1"/>
              <a:t>ampl</a:t>
            </a:r>
            <a:r>
              <a:rPr lang="pt-BR" sz="1600" dirty="0"/>
              <a:t>. – São Paulo: </a:t>
            </a:r>
            <a:r>
              <a:rPr lang="pt-BR" sz="1600" dirty="0" err="1"/>
              <a:t>Thomson</a:t>
            </a:r>
            <a:r>
              <a:rPr lang="pt-BR" sz="1600" dirty="0"/>
              <a:t> Reuters. Brasil, 2019, pg. 94. </a:t>
            </a:r>
          </a:p>
        </p:txBody>
      </p:sp>
    </p:spTree>
    <p:extLst>
      <p:ext uri="{BB962C8B-B14F-4D97-AF65-F5344CB8AC3E}">
        <p14:creationId xmlns:p14="http://schemas.microsoft.com/office/powerpoint/2010/main" val="32819065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lstStyle/>
          <a:p>
            <a:pPr algn="ctr"/>
            <a:r>
              <a:rPr lang="pt-BR" dirty="0"/>
              <a:t>O que é um dado sensível?</a:t>
            </a:r>
          </a:p>
        </p:txBody>
      </p:sp>
      <p:pic>
        <p:nvPicPr>
          <p:cNvPr id="5" name="Espaço Reservado para Conteúdo 4" descr="dado sensível.jpg"/>
          <p:cNvPicPr>
            <a:picLocks noGrp="1" noChangeAspect="1"/>
          </p:cNvPicPr>
          <p:nvPr>
            <p:ph idx="1"/>
          </p:nvPr>
        </p:nvPicPr>
        <p:blipFill>
          <a:blip r:embed="rId3" cstate="print"/>
          <a:stretch>
            <a:fillRect/>
          </a:stretch>
        </p:blipFill>
        <p:spPr>
          <a:xfrm>
            <a:off x="0" y="689030"/>
            <a:ext cx="12191999" cy="6168969"/>
          </a:xfrm>
        </p:spPr>
      </p:pic>
    </p:spTree>
    <p:extLst>
      <p:ext uri="{BB962C8B-B14F-4D97-AF65-F5344CB8AC3E}">
        <p14:creationId xmlns:p14="http://schemas.microsoft.com/office/powerpoint/2010/main" val="32819065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lstStyle/>
          <a:p>
            <a:pPr algn="ctr"/>
            <a:r>
              <a:rPr lang="pt-BR" dirty="0"/>
              <a:t>O que é um dado sensível?</a:t>
            </a:r>
          </a:p>
        </p:txBody>
      </p:sp>
      <p:pic>
        <p:nvPicPr>
          <p:cNvPr id="6" name="Espaço Reservado para Conteúdo 5" descr="dado sensível2.jpg"/>
          <p:cNvPicPr>
            <a:picLocks noGrp="1" noChangeAspect="1"/>
          </p:cNvPicPr>
          <p:nvPr>
            <p:ph idx="1"/>
          </p:nvPr>
        </p:nvPicPr>
        <p:blipFill>
          <a:blip r:embed="rId3" cstate="print"/>
          <a:stretch>
            <a:fillRect/>
          </a:stretch>
        </p:blipFill>
        <p:spPr>
          <a:xfrm>
            <a:off x="0" y="545161"/>
            <a:ext cx="12192000" cy="6312839"/>
          </a:xfrm>
        </p:spPr>
      </p:pic>
    </p:spTree>
    <p:extLst>
      <p:ext uri="{BB962C8B-B14F-4D97-AF65-F5344CB8AC3E}">
        <p14:creationId xmlns:p14="http://schemas.microsoft.com/office/powerpoint/2010/main" val="32819065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lstStyle/>
          <a:p>
            <a:pPr algn="ctr"/>
            <a:r>
              <a:rPr lang="pt-BR" dirty="0"/>
              <a:t>Dicas sobre dados sensíveis</a:t>
            </a:r>
          </a:p>
        </p:txBody>
      </p:sp>
      <p:sp>
        <p:nvSpPr>
          <p:cNvPr id="4" name="Espaço Reservado para Conteúdo 3"/>
          <p:cNvSpPr>
            <a:spLocks noGrp="1"/>
          </p:cNvSpPr>
          <p:nvPr>
            <p:ph idx="1"/>
          </p:nvPr>
        </p:nvSpPr>
        <p:spPr>
          <a:xfrm>
            <a:off x="559558" y="1514902"/>
            <a:ext cx="11122926" cy="4981432"/>
          </a:xfrm>
        </p:spPr>
        <p:txBody>
          <a:bodyPr>
            <a:normAutofit fontScale="70000" lnSpcReduction="20000"/>
          </a:bodyPr>
          <a:lstStyle/>
          <a:p>
            <a:pPr algn="just"/>
            <a:r>
              <a:rPr lang="pt-BR" sz="3200" dirty="0"/>
              <a:t>AS BASES LEGAIS PARA O TRATAMENTO DE DADOS SENSÍVEIS SÃO DIFERENTES E LIMITADAS, VIDE ART. 11 DA LGPD; </a:t>
            </a:r>
          </a:p>
          <a:p>
            <a:pPr algn="just"/>
            <a:r>
              <a:rPr lang="pt-BR" sz="3200" dirty="0"/>
              <a:t>QUANDO A BASE LEGAL FOR O CONSENTIMENTO, ESTE DEVE SER LIVRE, INEQUÍVOCO E INFORMADO, </a:t>
            </a:r>
            <a:r>
              <a:rPr lang="pt-BR" sz="3200" b="1" dirty="0"/>
              <a:t>ALÉM DE ESPECÍFICO E DESTACADO</a:t>
            </a:r>
            <a:r>
              <a:rPr lang="pt-BR" sz="3200" dirty="0"/>
              <a:t>; </a:t>
            </a:r>
          </a:p>
          <a:p>
            <a:pPr algn="just"/>
            <a:r>
              <a:rPr lang="pt-BR" sz="3200" dirty="0"/>
              <a:t>O LEGÍTIMO INTERESSE COMO REGRA, NÃO PODE SER UTILIZADO COMO BASE LEGAL; </a:t>
            </a:r>
          </a:p>
          <a:p>
            <a:pPr algn="just"/>
            <a:r>
              <a:rPr lang="pt-BR" sz="3200" dirty="0"/>
              <a:t>NÃO HÁ BASE LEGAL PARA A PROTEÇÃO DO CRÉDITO (PROIBIÇÃO NO CASO DE DADO SENSÍVEL); </a:t>
            </a:r>
          </a:p>
          <a:p>
            <a:pPr algn="just"/>
            <a:r>
              <a:rPr lang="pt-BR" sz="3200" dirty="0"/>
              <a:t>EXECUÇÃO DO CONTRATO OU CONTRATO PRELIMINAR NÃO SÃO BASES LEGAIS ACEITAS, APENAS O EXERCÍCIO REGULAR DE UM DIREITO; </a:t>
            </a:r>
          </a:p>
          <a:p>
            <a:pPr algn="just"/>
            <a:r>
              <a:rPr lang="pt-BR" sz="3200" dirty="0"/>
              <a:t>QUANDO O TRATAMENTO DISSER RESPEITO À GARANTIA DE PREVENÇÃO À FRAUDE E À SEGURANÇA DO TITULAR, HÁ BASE LEGAL; </a:t>
            </a:r>
          </a:p>
          <a:p>
            <a:pPr algn="just"/>
            <a:r>
              <a:rPr lang="pt-BR" sz="3200" dirty="0"/>
              <a:t>ANPD PODE VEDAR O COMPARTILHAMENTO DE DADOS SENSÍVEIS ENTRE CONTROLADORES QUANDO O OBJETIVO SEJA DE OBTER VANTAGEM ECONÔMICA; </a:t>
            </a:r>
          </a:p>
          <a:p>
            <a:pPr algn="just"/>
            <a:r>
              <a:rPr lang="pt-BR" sz="3200" dirty="0"/>
              <a:t>ENTRETANTO, EM CASO SE PORTABILIDADE DE DADOS, DESDE QUE CONSENTIDO PELO TITULAR, OU QUANDO NECESSÁRIO COMPARTILHAMENTO PARA PRESTAÇÃO DE SERVIÇOS DE SAÚDE, PODERÁ HAVER O TRATAMENTO DE TAIS DADOS. </a:t>
            </a:r>
            <a:endParaRPr lang="pt-BR" sz="1600" dirty="0"/>
          </a:p>
        </p:txBody>
      </p:sp>
    </p:spTree>
    <p:extLst>
      <p:ext uri="{BB962C8B-B14F-4D97-AF65-F5344CB8AC3E}">
        <p14:creationId xmlns:p14="http://schemas.microsoft.com/office/powerpoint/2010/main" val="328190652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sz="3000" dirty="0"/>
              <a:t>Guia </a:t>
            </a:r>
            <a:r>
              <a:rPr lang="pt-BR" sz="3000" dirty="0" err="1"/>
              <a:t>Orientativo</a:t>
            </a:r>
            <a:r>
              <a:rPr lang="pt-BR" sz="3000" dirty="0"/>
              <a:t> sobre o Tratamento de Dados Pessoais pelo Poder Público – ANPD – Dados Sensíveis</a:t>
            </a:r>
          </a:p>
        </p:txBody>
      </p:sp>
      <p:sp>
        <p:nvSpPr>
          <p:cNvPr id="4" name="Espaço Reservado para Conteúdo 3"/>
          <p:cNvSpPr>
            <a:spLocks noGrp="1"/>
          </p:cNvSpPr>
          <p:nvPr>
            <p:ph idx="1"/>
          </p:nvPr>
        </p:nvSpPr>
        <p:spPr>
          <a:xfrm>
            <a:off x="559558" y="1910686"/>
            <a:ext cx="11122926" cy="4585647"/>
          </a:xfrm>
        </p:spPr>
        <p:txBody>
          <a:bodyPr>
            <a:normAutofit/>
          </a:bodyPr>
          <a:lstStyle/>
          <a:p>
            <a:pPr algn="just">
              <a:buNone/>
            </a:pPr>
            <a:r>
              <a:rPr lang="pt-BR" sz="3000" dirty="0"/>
              <a:t>	89. Dados pessoais sensíveis (art. 5º, II, LGPD), por exemplo, estão submetidos a uma proteção jurídica especial, o que implica adotar maior cautela quando for necessário realizar o tratamento de dados pessoais dessa natureza. Nessa linha, pode ser mencionada a vedação de serem revelados dados pessoais sensíveis por ocasião da divulgação de resultados de estudos em saúde pública (art. 13, § 1º, LGPD).</a:t>
            </a:r>
          </a:p>
        </p:txBody>
      </p:sp>
    </p:spTree>
    <p:extLst>
      <p:ext uri="{BB962C8B-B14F-4D97-AF65-F5344CB8AC3E}">
        <p14:creationId xmlns:p14="http://schemas.microsoft.com/office/powerpoint/2010/main" val="32819065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fontScale="90000"/>
          </a:bodyPr>
          <a:lstStyle/>
          <a:p>
            <a:pPr algn="ctr"/>
            <a:r>
              <a:rPr lang="pt-BR" dirty="0"/>
              <a:t>Exemplo de violação – Vazamento de prontuário médico</a:t>
            </a:r>
          </a:p>
        </p:txBody>
      </p:sp>
      <p:pic>
        <p:nvPicPr>
          <p:cNvPr id="5" name="Espaço Reservado para Conteúdo 4" descr="vazamento dados sensíveis.jpg"/>
          <p:cNvPicPr>
            <a:picLocks noGrp="1" noChangeAspect="1"/>
          </p:cNvPicPr>
          <p:nvPr>
            <p:ph idx="1"/>
          </p:nvPr>
        </p:nvPicPr>
        <p:blipFill>
          <a:blip r:embed="rId3" cstate="print"/>
          <a:stretch>
            <a:fillRect/>
          </a:stretch>
        </p:blipFill>
        <p:spPr>
          <a:xfrm>
            <a:off x="1627322" y="1651380"/>
            <a:ext cx="8922398" cy="4508731"/>
          </a:xfrm>
        </p:spPr>
      </p:pic>
      <p:sp>
        <p:nvSpPr>
          <p:cNvPr id="6" name="Retângulo 5"/>
          <p:cNvSpPr/>
          <p:nvPr/>
        </p:nvSpPr>
        <p:spPr>
          <a:xfrm>
            <a:off x="696035" y="5942547"/>
            <a:ext cx="10345003" cy="646331"/>
          </a:xfrm>
          <a:prstGeom prst="rect">
            <a:avLst/>
          </a:prstGeom>
        </p:spPr>
        <p:txBody>
          <a:bodyPr wrap="square">
            <a:spAutoFit/>
          </a:bodyPr>
          <a:lstStyle/>
          <a:p>
            <a:r>
              <a:rPr lang="pt-BR" dirty="0">
                <a:solidFill>
                  <a:prstClr val="black"/>
                </a:solidFill>
              </a:rPr>
              <a:t>Fonte: https://www1.folha.uol.com.br/cotidiano/2022/06/caso-klara-castanho-vazamento-de-dados-e-criminoso-e-cabe-indenizacao.shtml</a:t>
            </a:r>
          </a:p>
        </p:txBody>
      </p:sp>
    </p:spTree>
    <p:extLst>
      <p:ext uri="{BB962C8B-B14F-4D97-AF65-F5344CB8AC3E}">
        <p14:creationId xmlns:p14="http://schemas.microsoft.com/office/powerpoint/2010/main" val="32819065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672255"/>
          </a:xfrm>
        </p:spPr>
        <p:txBody>
          <a:bodyPr>
            <a:normAutofit/>
          </a:bodyPr>
          <a:lstStyle/>
          <a:p>
            <a:pPr algn="ctr"/>
            <a:r>
              <a:rPr lang="pt-BR" sz="3000" dirty="0"/>
              <a:t>Exemplo de violação – Vazamento de prontuário médico</a:t>
            </a:r>
          </a:p>
        </p:txBody>
      </p:sp>
      <p:sp>
        <p:nvSpPr>
          <p:cNvPr id="6" name="Retângulo 5"/>
          <p:cNvSpPr/>
          <p:nvPr/>
        </p:nvSpPr>
        <p:spPr>
          <a:xfrm>
            <a:off x="668740" y="6211669"/>
            <a:ext cx="10345003" cy="646331"/>
          </a:xfrm>
          <a:prstGeom prst="rect">
            <a:avLst/>
          </a:prstGeom>
        </p:spPr>
        <p:txBody>
          <a:bodyPr wrap="square">
            <a:spAutoFit/>
          </a:bodyPr>
          <a:lstStyle/>
          <a:p>
            <a:r>
              <a:rPr lang="pt-BR" dirty="0">
                <a:solidFill>
                  <a:prstClr val="black"/>
                </a:solidFill>
              </a:rPr>
              <a:t>Fonte: https://agenciaaids.com.br/noticia/universa-uol-mulher-com-hiv-tem-diagnostico-exposto-e-processa-municipio-de-sao-paulo/</a:t>
            </a:r>
          </a:p>
        </p:txBody>
      </p:sp>
      <p:sp>
        <p:nvSpPr>
          <p:cNvPr id="7" name="Espaço Reservado para Conteúdo 6"/>
          <p:cNvSpPr>
            <a:spLocks noGrp="1"/>
          </p:cNvSpPr>
          <p:nvPr>
            <p:ph idx="1"/>
          </p:nvPr>
        </p:nvSpPr>
        <p:spPr>
          <a:xfrm>
            <a:off x="327546" y="1351128"/>
            <a:ext cx="11204812" cy="5022376"/>
          </a:xfrm>
        </p:spPr>
        <p:txBody>
          <a:bodyPr>
            <a:normAutofit fontScale="92500" lnSpcReduction="10000"/>
          </a:bodyPr>
          <a:lstStyle/>
          <a:p>
            <a:pPr algn="just">
              <a:buNone/>
            </a:pPr>
            <a:r>
              <a:rPr lang="pt-BR" dirty="0"/>
              <a:t>	Fernanda*, 42, é uma mulher com HIV, que descobriu sua condição no ano de 2014. Começou um tratamento em 2015 e, desde então, levava uma vida normal. Ela preferiu manter consigo a informação sobre ser portadora do vírus porque temia o preconceito das outras pessoas.</a:t>
            </a:r>
          </a:p>
          <a:p>
            <a:pPr algn="just">
              <a:buNone/>
            </a:pPr>
            <a:r>
              <a:rPr lang="pt-BR" dirty="0"/>
              <a:t>	Até que, em março de 2020, funcionários do Centro de Referência de DST/AIDS Santo Amaro, bairro da zona sul de São Paulo, expuseram laudos médicos dela a outras pessoas sem sua autorização. “Perdi a vontade de viver com tanta exposição. Hoje, sinto que não sou a mesma pessoa de antes. Senti um distanciamento de quem estava à minha volta e, às vezes, me sinto até perseguida. Saía de casa e via que as pessoas estavam falando de mim”, afirma.</a:t>
            </a:r>
          </a:p>
          <a:p>
            <a:pPr algn="just">
              <a:buNone/>
            </a:pPr>
            <a:r>
              <a:rPr lang="pt-BR" dirty="0"/>
              <a:t>	Passados quase dois anos do ocorrido, no dia 4 de fevereiro de 2022, Fernanda* resolveu entrar com uma ação contra o município de São Paulo, que é o responsável pelo gerenciamento do centro de saúde, pedindo uma indenização por danos morais.</a:t>
            </a:r>
          </a:p>
          <a:p>
            <a:endParaRPr lang="pt-BR" dirty="0"/>
          </a:p>
        </p:txBody>
      </p:sp>
    </p:spTree>
    <p:extLst>
      <p:ext uri="{BB962C8B-B14F-4D97-AF65-F5344CB8AC3E}">
        <p14:creationId xmlns:p14="http://schemas.microsoft.com/office/powerpoint/2010/main" val="3281906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descr="1 -histórico LGPD.jpg"/>
          <p:cNvPicPr>
            <a:picLocks noGrp="1" noChangeAspect="1"/>
          </p:cNvPicPr>
          <p:nvPr>
            <p:ph idx="1"/>
          </p:nvPr>
        </p:nvPicPr>
        <p:blipFill>
          <a:blip r:embed="rId3" cstate="print"/>
          <a:stretch>
            <a:fillRect/>
          </a:stretch>
        </p:blipFill>
        <p:spPr>
          <a:xfrm>
            <a:off x="-1" y="682783"/>
            <a:ext cx="12192001" cy="6175217"/>
          </a:xfrm>
        </p:spPr>
      </p:pic>
    </p:spTree>
    <p:extLst>
      <p:ext uri="{BB962C8B-B14F-4D97-AF65-F5344CB8AC3E}">
        <p14:creationId xmlns:p14="http://schemas.microsoft.com/office/powerpoint/2010/main" val="32819065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672255"/>
          </a:xfrm>
        </p:spPr>
        <p:txBody>
          <a:bodyPr>
            <a:noAutofit/>
          </a:bodyPr>
          <a:lstStyle/>
          <a:p>
            <a:pPr algn="ctr"/>
            <a:r>
              <a:rPr lang="pt-BR" sz="2400" b="1" i="0" dirty="0">
                <a:effectLst/>
                <a:latin typeface="+mn-lt"/>
              </a:rPr>
              <a:t>Juiz condena Facebook indenizar 8 milhões de pessoas por vazamento de dados</a:t>
            </a:r>
          </a:p>
        </p:txBody>
      </p:sp>
      <p:sp>
        <p:nvSpPr>
          <p:cNvPr id="6" name="Retângulo 5"/>
          <p:cNvSpPr/>
          <p:nvPr/>
        </p:nvSpPr>
        <p:spPr>
          <a:xfrm>
            <a:off x="757450" y="5855961"/>
            <a:ext cx="10345003" cy="646331"/>
          </a:xfrm>
          <a:prstGeom prst="rect">
            <a:avLst/>
          </a:prstGeom>
        </p:spPr>
        <p:txBody>
          <a:bodyPr wrap="square">
            <a:spAutoFit/>
          </a:bodyPr>
          <a:lstStyle/>
          <a:p>
            <a:r>
              <a:rPr lang="pt-BR" dirty="0">
                <a:solidFill>
                  <a:prstClr val="black"/>
                </a:solidFill>
              </a:rPr>
              <a:t>Fonte: https://www.direitonews.com.br/2023/03/juiz-condena-facebook-indenizar-8-milhoes-pessoas-vazamento-dados.html?m=1</a:t>
            </a:r>
          </a:p>
        </p:txBody>
      </p:sp>
      <p:sp>
        <p:nvSpPr>
          <p:cNvPr id="7" name="Espaço Reservado para Conteúdo 6"/>
          <p:cNvSpPr>
            <a:spLocks noGrp="1"/>
          </p:cNvSpPr>
          <p:nvPr>
            <p:ph idx="1"/>
          </p:nvPr>
        </p:nvSpPr>
        <p:spPr>
          <a:xfrm>
            <a:off x="327546" y="1351128"/>
            <a:ext cx="11204812" cy="5022376"/>
          </a:xfrm>
        </p:spPr>
        <p:txBody>
          <a:bodyPr>
            <a:normAutofit/>
          </a:bodyPr>
          <a:lstStyle/>
          <a:p>
            <a:pPr algn="just"/>
            <a:r>
              <a:rPr lang="pt-BR" b="0" i="0" dirty="0">
                <a:effectLst/>
              </a:rPr>
              <a:t>Quando há violação dos direitos fundamentais da personalidade, que protegem a intimidade, a vida privada, a honra e a imagem, deve-se impor indenizações por dano moral ou material. Com esse entendimento, o juiz Douglas de Melo Martins, da Vara de Interesses Difusos e Coletivos do Tribunal de Justiça do Maranhão (TJ-MA), condenou a empresa Facebook Serviços Online do Brasil Ltda ao pagamento de indenização por danos morais no valor de R$ 500 a cada usuário diretamente atingido por vazamento de dados pessoais ocorrido em 2021.</a:t>
            </a:r>
          </a:p>
          <a:p>
            <a:pPr algn="just"/>
            <a:r>
              <a:rPr lang="pt-BR" b="0" i="0" dirty="0">
                <a:effectLst/>
              </a:rPr>
              <a:t>Além disso, o Facebook foi condenado a pagar R$ 72 milhões a título de danos morais coletivos.</a:t>
            </a:r>
          </a:p>
          <a:p>
            <a:pPr algn="just"/>
            <a:endParaRPr lang="pt-BR" dirty="0"/>
          </a:p>
        </p:txBody>
      </p:sp>
    </p:spTree>
    <p:extLst>
      <p:ext uri="{BB962C8B-B14F-4D97-AF65-F5344CB8AC3E}">
        <p14:creationId xmlns:p14="http://schemas.microsoft.com/office/powerpoint/2010/main" val="39157463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207404"/>
          </a:xfrm>
        </p:spPr>
        <p:txBody>
          <a:bodyPr>
            <a:noAutofit/>
          </a:bodyPr>
          <a:lstStyle/>
          <a:p>
            <a:pPr algn="ctr"/>
            <a:r>
              <a:rPr lang="pt-BR" sz="3000" b="1" i="0" dirty="0">
                <a:effectLst/>
                <a:latin typeface="+mn-lt"/>
              </a:rPr>
              <a:t>PF apura contratação pela Abin de equipamento de espionagem durante governo Bolsonaro</a:t>
            </a:r>
          </a:p>
        </p:txBody>
      </p:sp>
      <p:sp>
        <p:nvSpPr>
          <p:cNvPr id="6" name="Retângulo 5"/>
          <p:cNvSpPr/>
          <p:nvPr/>
        </p:nvSpPr>
        <p:spPr>
          <a:xfrm>
            <a:off x="757450" y="5855961"/>
            <a:ext cx="10345003" cy="646331"/>
          </a:xfrm>
          <a:prstGeom prst="rect">
            <a:avLst/>
          </a:prstGeom>
        </p:spPr>
        <p:txBody>
          <a:bodyPr wrap="square">
            <a:spAutoFit/>
          </a:bodyPr>
          <a:lstStyle/>
          <a:p>
            <a:r>
              <a:rPr lang="pt-BR" dirty="0">
                <a:solidFill>
                  <a:prstClr val="black"/>
                </a:solidFill>
              </a:rPr>
              <a:t>Fonte: https://www.estadao.com.br/politica/pf-apura-contratacao-pela-abin-de-equipamento-de-espionagem-durante-governo-bolsonaro/</a:t>
            </a:r>
          </a:p>
        </p:txBody>
      </p:sp>
      <p:sp>
        <p:nvSpPr>
          <p:cNvPr id="7" name="Espaço Reservado para Conteúdo 6"/>
          <p:cNvSpPr>
            <a:spLocks noGrp="1"/>
          </p:cNvSpPr>
          <p:nvPr>
            <p:ph idx="1"/>
          </p:nvPr>
        </p:nvSpPr>
        <p:spPr>
          <a:xfrm>
            <a:off x="327546" y="2015066"/>
            <a:ext cx="11204812" cy="4358437"/>
          </a:xfrm>
        </p:spPr>
        <p:txBody>
          <a:bodyPr>
            <a:normAutofit/>
          </a:bodyPr>
          <a:lstStyle/>
          <a:p>
            <a:pPr algn="just"/>
            <a:r>
              <a:rPr lang="pt-BR" sz="2400" b="0" i="0" dirty="0">
                <a:effectLst/>
              </a:rPr>
              <a:t>A Polícia Federal instaurou nesta quinta-feira, (16 de março de 2023), um inquérito policial para apurar o eventual uso de um sistema secreto de monitoramento da localização de cidadãos em todo o território nacional operado pela Agência Brasileira de Inteligência (Abin). </a:t>
            </a:r>
          </a:p>
          <a:p>
            <a:pPr algn="just"/>
            <a:r>
              <a:rPr lang="pt-BR" sz="2400" b="0" i="0" dirty="0">
                <a:solidFill>
                  <a:srgbClr val="000000"/>
                </a:solidFill>
                <a:effectLst/>
              </a:rPr>
              <a:t>Segundo reportagem do jornal</a:t>
            </a:r>
            <a:r>
              <a:rPr lang="pt-BR" sz="2400" b="0" i="1" dirty="0">
                <a:solidFill>
                  <a:srgbClr val="000000"/>
                </a:solidFill>
                <a:effectLst/>
              </a:rPr>
              <a:t> O Globo</a:t>
            </a:r>
            <a:r>
              <a:rPr lang="pt-BR" sz="2400" b="0" i="0" dirty="0">
                <a:solidFill>
                  <a:srgbClr val="000000"/>
                </a:solidFill>
                <a:effectLst/>
              </a:rPr>
              <a:t>, durante os três primeiros anos do governo Bolsonaro, a </a:t>
            </a:r>
            <a:r>
              <a:rPr lang="pt-BR" sz="2400" b="1" i="0" dirty="0">
                <a:solidFill>
                  <a:srgbClr val="000000"/>
                </a:solidFill>
                <a:effectLst/>
              </a:rPr>
              <a:t>Agência Brasileira de Inteligência</a:t>
            </a:r>
            <a:r>
              <a:rPr lang="pt-BR" sz="2400" b="0" i="0" dirty="0">
                <a:solidFill>
                  <a:srgbClr val="000000"/>
                </a:solidFill>
                <a:effectLst/>
              </a:rPr>
              <a:t> (Abin) teria usado, sem qualquer protocolo oficial, uma ferramenta chamada ‘</a:t>
            </a:r>
            <a:r>
              <a:rPr lang="pt-BR" sz="2400" b="0" i="0" dirty="0" err="1">
                <a:solidFill>
                  <a:srgbClr val="000000"/>
                </a:solidFill>
                <a:effectLst/>
              </a:rPr>
              <a:t>FirstMile</a:t>
            </a:r>
            <a:r>
              <a:rPr lang="pt-BR" sz="2400" b="0" i="0" dirty="0">
                <a:solidFill>
                  <a:srgbClr val="000000"/>
                </a:solidFill>
                <a:effectLst/>
              </a:rPr>
              <a:t>’ para </a:t>
            </a:r>
            <a:r>
              <a:rPr lang="pt-BR" sz="2400" b="0" i="0" u="none" strike="noStrike" dirty="0">
                <a:solidFill>
                  <a:srgbClr val="2575E8"/>
                </a:solidFill>
                <a:effectLst/>
                <a:hlinkClick r:id="rId3"/>
              </a:rPr>
              <a:t>monitorar os passos de até 10 mil proprietários de celulares a cada 12 meses</a:t>
            </a:r>
            <a:r>
              <a:rPr lang="pt-BR" sz="2400" b="0" i="0" dirty="0">
                <a:solidFill>
                  <a:srgbClr val="000000"/>
                </a:solidFill>
                <a:effectLst/>
              </a:rPr>
              <a:t>. Para localizar um indivíduo, bastava digitar o número do seu contato telefônico no programa e acompanhar em um mapa a última localização.</a:t>
            </a:r>
          </a:p>
          <a:p>
            <a:pPr algn="just"/>
            <a:endParaRPr lang="pt-BR" dirty="0"/>
          </a:p>
        </p:txBody>
      </p:sp>
    </p:spTree>
    <p:extLst>
      <p:ext uri="{BB962C8B-B14F-4D97-AF65-F5344CB8AC3E}">
        <p14:creationId xmlns:p14="http://schemas.microsoft.com/office/powerpoint/2010/main" val="32060243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Espaço Reservado para Conteúdo 3"/>
          <p:cNvSpPr>
            <a:spLocks noGrp="1"/>
          </p:cNvSpPr>
          <p:nvPr>
            <p:ph idx="1"/>
          </p:nvPr>
        </p:nvSpPr>
        <p:spPr>
          <a:xfrm>
            <a:off x="346363" y="858982"/>
            <a:ext cx="11402291" cy="5444836"/>
          </a:xfrm>
        </p:spPr>
        <p:txBody>
          <a:bodyPr>
            <a:normAutofit fontScale="85000" lnSpcReduction="10000"/>
          </a:bodyPr>
          <a:lstStyle/>
          <a:p>
            <a:pPr algn="just">
              <a:buNone/>
            </a:pPr>
            <a:r>
              <a:rPr lang="pt-BR" dirty="0"/>
              <a:t>	Exemplo 13: </a:t>
            </a:r>
            <a:r>
              <a:rPr lang="pt-BR" b="1" dirty="0"/>
              <a:t>Currículo de candidatos a órgão consultivo </a:t>
            </a:r>
            <a:r>
              <a:rPr lang="pt-BR" dirty="0"/>
              <a:t>Entidade pública municipal recebe candidaturas de interessados em integrar órgão consultivo na qualidade de representante de organizações da sociedade civil ou de sindicatos de empresas ou de trabalhadores. Durante o processo seletivo, os currículos dos candidatos são disponibilizados na internet. Informações pessoais de candidatos de processos anteriores também permanecem disponíveis na página da entidade. Um candidato que, há alguns anos, participou do mesmo processo seletivo, solicitou que seu currículo fosse retirado da página eletrônica da entidade. Seguindo orientação da área técnica e da jurídica, a autoridade competente acatou o pedido. Assim, o currículo do titular e os de outras pessoas na mesma situação foram retirados da página da entidade na internet. Além disso, a entidade municipal passou a adotar a prática de limitar a divulgação dos currículos apenas durante o período do processo seletivo, mitigando, dessa forma, os riscos decorrentes da exposição pública dos titulares. Para tanto, considerou-se que, embora determinada por lei municipal, a divulgação dos dados pessoais dos candidatos tem por objetivo viabilizar o exercício do controle social, mediante, por exemplo, eventual impugnação de candidatura. Assim, após a conclusão do processo, com a designação dos novos membros do órgão consultivo, a finalidade legal é alcançada, não mais se justificando a disponibilização dos currículos em transparência ativa.</a:t>
            </a:r>
          </a:p>
        </p:txBody>
      </p:sp>
    </p:spTree>
    <p:extLst>
      <p:ext uri="{BB962C8B-B14F-4D97-AF65-F5344CB8AC3E}">
        <p14:creationId xmlns:p14="http://schemas.microsoft.com/office/powerpoint/2010/main" val="318094570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2759" y="2660074"/>
            <a:ext cx="11774189" cy="1413162"/>
          </a:xfrm>
        </p:spPr>
        <p:txBody>
          <a:bodyPr>
            <a:normAutofit/>
          </a:bodyPr>
          <a:lstStyle/>
          <a:p>
            <a:pPr algn="ctr"/>
            <a:r>
              <a:rPr lang="pt-BR" sz="3400" b="1" i="1" dirty="0">
                <a:latin typeface="Arial" panose="020B0604020202020204" pitchFamily="34" charset="0"/>
                <a:cs typeface="Arial" panose="020B0604020202020204" pitchFamily="34" charset="0"/>
              </a:rPr>
              <a:t>Direitos do titular (Mecanismos e Garantia);</a:t>
            </a:r>
          </a:p>
        </p:txBody>
      </p:sp>
    </p:spTree>
    <p:extLst>
      <p:ext uri="{BB962C8B-B14F-4D97-AF65-F5344CB8AC3E}">
        <p14:creationId xmlns:p14="http://schemas.microsoft.com/office/powerpoint/2010/main" val="23230020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lstStyle/>
          <a:p>
            <a:pPr algn="ctr"/>
            <a:r>
              <a:rPr lang="pt-BR" dirty="0"/>
              <a:t>Direitos dos Titulares</a:t>
            </a:r>
          </a:p>
        </p:txBody>
      </p:sp>
      <p:sp>
        <p:nvSpPr>
          <p:cNvPr id="4" name="Espaço Reservado para Conteúdo 3"/>
          <p:cNvSpPr>
            <a:spLocks noGrp="1"/>
          </p:cNvSpPr>
          <p:nvPr>
            <p:ph idx="1"/>
          </p:nvPr>
        </p:nvSpPr>
        <p:spPr>
          <a:xfrm>
            <a:off x="838200" y="1620253"/>
            <a:ext cx="10515600" cy="4556710"/>
          </a:xfrm>
        </p:spPr>
        <p:txBody>
          <a:bodyPr>
            <a:normAutofit/>
          </a:bodyPr>
          <a:lstStyle/>
          <a:p>
            <a:pPr algn="just">
              <a:buNone/>
            </a:pPr>
            <a:r>
              <a:rPr lang="pt-BR" dirty="0"/>
              <a:t>	</a:t>
            </a:r>
            <a:r>
              <a:rPr lang="pt-BR" sz="3000" dirty="0"/>
              <a:t>Art. 18. O titular dos dados pessoais tem direito a obter do controlador, em relação aos dados do titular por ele tratados, a qualquer momento e mediante requisição:</a:t>
            </a:r>
          </a:p>
          <a:p>
            <a:pPr algn="just">
              <a:buNone/>
            </a:pPr>
            <a:r>
              <a:rPr lang="pt-BR" sz="3000" dirty="0"/>
              <a:t>	I - confirmação da existência de tratamento;</a:t>
            </a:r>
          </a:p>
          <a:p>
            <a:pPr algn="just">
              <a:buNone/>
            </a:pPr>
            <a:r>
              <a:rPr lang="pt-BR" sz="3000" dirty="0"/>
              <a:t>	II - acesso aos dados;</a:t>
            </a:r>
          </a:p>
          <a:p>
            <a:pPr algn="just">
              <a:buNone/>
            </a:pPr>
            <a:r>
              <a:rPr lang="pt-BR" sz="3000" dirty="0"/>
              <a:t>	III - correção de dados incompletos, inexatos ou desatualizados;</a:t>
            </a:r>
          </a:p>
          <a:p>
            <a:pPr algn="just">
              <a:buNone/>
            </a:pPr>
            <a:r>
              <a:rPr lang="pt-BR" sz="3000" dirty="0"/>
              <a:t>	IV - </a:t>
            </a:r>
            <a:r>
              <a:rPr lang="pt-BR" sz="3000" dirty="0" err="1"/>
              <a:t>anonimização</a:t>
            </a:r>
            <a:r>
              <a:rPr lang="pt-BR" sz="3000" dirty="0"/>
              <a:t>, bloqueio ou eliminação de dados desnecessários, excessivos ou tratados em desconformidade com o disposto nesta Lei;</a:t>
            </a:r>
          </a:p>
        </p:txBody>
      </p:sp>
    </p:spTree>
    <p:extLst>
      <p:ext uri="{BB962C8B-B14F-4D97-AF65-F5344CB8AC3E}">
        <p14:creationId xmlns:p14="http://schemas.microsoft.com/office/powerpoint/2010/main" val="41897045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lstStyle/>
          <a:p>
            <a:pPr algn="ctr"/>
            <a:r>
              <a:rPr lang="pt-BR" dirty="0"/>
              <a:t>Direitos dos Titulares</a:t>
            </a:r>
          </a:p>
        </p:txBody>
      </p:sp>
      <p:sp>
        <p:nvSpPr>
          <p:cNvPr id="4" name="Espaço Reservado para Conteúdo 3"/>
          <p:cNvSpPr>
            <a:spLocks noGrp="1"/>
          </p:cNvSpPr>
          <p:nvPr>
            <p:ph idx="1"/>
          </p:nvPr>
        </p:nvSpPr>
        <p:spPr>
          <a:xfrm>
            <a:off x="838200" y="1443790"/>
            <a:ext cx="10515600" cy="4940968"/>
          </a:xfrm>
        </p:spPr>
        <p:txBody>
          <a:bodyPr>
            <a:normAutofit/>
          </a:bodyPr>
          <a:lstStyle/>
          <a:p>
            <a:pPr algn="just">
              <a:buNone/>
            </a:pPr>
            <a:r>
              <a:rPr lang="pt-BR" dirty="0"/>
              <a:t>	V - portabilidade dos dados a outro fornecedor de serviço ou produto, mediante requisição expressa, de acordo com a regulamentação da autoridade nacional, observados os segredos comercial e industrial;    </a:t>
            </a:r>
          </a:p>
          <a:p>
            <a:pPr algn="just">
              <a:buNone/>
            </a:pPr>
            <a:r>
              <a:rPr lang="pt-BR" dirty="0"/>
              <a:t>	VI - eliminação dos dados pessoais tratados com o consentimento do titular, exceto nas hipóteses previstas no art. 16 desta Lei;</a:t>
            </a:r>
          </a:p>
          <a:p>
            <a:pPr algn="just">
              <a:buNone/>
            </a:pPr>
            <a:r>
              <a:rPr lang="pt-BR" dirty="0"/>
              <a:t>	VII - informação das entidades públicas e privadas com as quais o controlador realizou uso compartilhado de dados;</a:t>
            </a:r>
          </a:p>
          <a:p>
            <a:pPr algn="just">
              <a:buNone/>
            </a:pPr>
            <a:r>
              <a:rPr lang="pt-BR" dirty="0"/>
              <a:t>	VIII - informação sobre a possibilidade de não fornecer consentimento e sobre as consequências da negativa;</a:t>
            </a:r>
          </a:p>
          <a:p>
            <a:pPr algn="just">
              <a:buNone/>
            </a:pPr>
            <a:r>
              <a:rPr lang="pt-BR" dirty="0"/>
              <a:t>	IX - revogação do consentimento, nos termos do § 5º do art. 8º desta Lei.</a:t>
            </a:r>
          </a:p>
        </p:txBody>
      </p:sp>
    </p:spTree>
    <p:extLst>
      <p:ext uri="{BB962C8B-B14F-4D97-AF65-F5344CB8AC3E}">
        <p14:creationId xmlns:p14="http://schemas.microsoft.com/office/powerpoint/2010/main" val="23486599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2759" y="2660074"/>
            <a:ext cx="11774189" cy="1413162"/>
          </a:xfrm>
        </p:spPr>
        <p:txBody>
          <a:bodyPr>
            <a:normAutofit/>
          </a:bodyPr>
          <a:lstStyle/>
          <a:p>
            <a:pPr algn="ctr"/>
            <a:r>
              <a:rPr lang="pt-BR" sz="3600" dirty="0">
                <a:latin typeface="Calibri"/>
                <a:ea typeface="Calibri"/>
                <a:cs typeface="Times New Roman"/>
              </a:rPr>
              <a:t>Responsabilidades</a:t>
            </a:r>
            <a:endParaRPr lang="pt-BR" sz="3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19065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sz="3000" dirty="0"/>
              <a:t>Penalidades aplicadas aos responsáveis</a:t>
            </a:r>
          </a:p>
        </p:txBody>
      </p:sp>
      <p:sp>
        <p:nvSpPr>
          <p:cNvPr id="4" name="Espaço Reservado para Conteúdo 3"/>
          <p:cNvSpPr>
            <a:spLocks noGrp="1"/>
          </p:cNvSpPr>
          <p:nvPr>
            <p:ph idx="1"/>
          </p:nvPr>
        </p:nvSpPr>
        <p:spPr>
          <a:xfrm>
            <a:off x="838200" y="1515533"/>
            <a:ext cx="10515600" cy="4661430"/>
          </a:xfrm>
        </p:spPr>
        <p:txBody>
          <a:bodyPr>
            <a:normAutofit fontScale="92500" lnSpcReduction="10000"/>
          </a:bodyPr>
          <a:lstStyle/>
          <a:p>
            <a:pPr marL="0" indent="0" algn="just">
              <a:buNone/>
            </a:pPr>
            <a:r>
              <a:rPr lang="pt-BR" sz="1800" b="0" i="0" dirty="0">
                <a:solidFill>
                  <a:srgbClr val="000000"/>
                </a:solidFill>
                <a:effectLst/>
                <a:latin typeface="Arial" panose="020B0604020202020204" pitchFamily="34" charset="0"/>
              </a:rPr>
              <a:t>Art. 52. Os agentes de tratamento de dados, em razão das infrações cometidas às normas previstas nesta Lei, ficam sujeitos às seguintes sanções administrativas aplicáveis pela autoridade nacional:  </a:t>
            </a:r>
          </a:p>
          <a:p>
            <a:pPr marL="0" indent="0" algn="just">
              <a:buNone/>
            </a:pPr>
            <a:r>
              <a:rPr lang="pt-BR" sz="1800" b="0" i="0" dirty="0">
                <a:solidFill>
                  <a:srgbClr val="000000"/>
                </a:solidFill>
                <a:effectLst/>
                <a:latin typeface="Arial" panose="020B0604020202020204" pitchFamily="34" charset="0"/>
              </a:rPr>
              <a:t>I - advertência, com indicação de prazo para adoção de medidas corretivas;</a:t>
            </a:r>
            <a:endParaRPr lang="pt-BR" b="0" i="0" dirty="0">
              <a:solidFill>
                <a:srgbClr val="000000"/>
              </a:solidFill>
              <a:effectLst/>
              <a:latin typeface="Arial" panose="020B0604020202020204" pitchFamily="34" charset="0"/>
            </a:endParaRPr>
          </a:p>
          <a:p>
            <a:pPr marL="0" indent="0" algn="just">
              <a:buNone/>
            </a:pPr>
            <a:r>
              <a:rPr lang="pt-BR" sz="1800" b="0" i="0" dirty="0">
                <a:solidFill>
                  <a:srgbClr val="000000"/>
                </a:solidFill>
                <a:effectLst/>
                <a:latin typeface="Arial" panose="020B0604020202020204" pitchFamily="34" charset="0"/>
              </a:rPr>
              <a:t>II - multa simples, de até 2% (dois por cento) do faturamento da pessoa jurídica de direito privado, grupo ou conglomerado no Brasil no seu último exercício, excluídos os tributos, limitada, no total, a R$ 50.000.000,00 (cinquenta milhões de reais) por infração;</a:t>
            </a:r>
            <a:endParaRPr lang="pt-BR" b="0" i="0" dirty="0">
              <a:solidFill>
                <a:srgbClr val="000000"/>
              </a:solidFill>
              <a:effectLst/>
              <a:latin typeface="Arial" panose="020B0604020202020204" pitchFamily="34" charset="0"/>
            </a:endParaRPr>
          </a:p>
          <a:p>
            <a:pPr marL="0" indent="0" algn="just">
              <a:buNone/>
            </a:pPr>
            <a:r>
              <a:rPr lang="pt-BR" sz="1800" b="0" i="0" dirty="0">
                <a:solidFill>
                  <a:srgbClr val="000000"/>
                </a:solidFill>
                <a:effectLst/>
                <a:latin typeface="Arial" panose="020B0604020202020204" pitchFamily="34" charset="0"/>
              </a:rPr>
              <a:t>III - multa diária, observado o limite total a que se refere o inciso II;</a:t>
            </a:r>
            <a:endParaRPr lang="pt-BR" b="0" i="0" dirty="0">
              <a:solidFill>
                <a:srgbClr val="000000"/>
              </a:solidFill>
              <a:effectLst/>
              <a:latin typeface="Arial" panose="020B0604020202020204" pitchFamily="34" charset="0"/>
            </a:endParaRPr>
          </a:p>
          <a:p>
            <a:pPr marL="0" indent="0" algn="just">
              <a:buNone/>
            </a:pPr>
            <a:r>
              <a:rPr lang="pt-BR" sz="1800" b="0" i="0" dirty="0">
                <a:solidFill>
                  <a:srgbClr val="000000"/>
                </a:solidFill>
                <a:effectLst/>
                <a:latin typeface="Arial" panose="020B0604020202020204" pitchFamily="34" charset="0"/>
              </a:rPr>
              <a:t>IV - publicização da infração após devidamente apurada e confirmada a sua ocorrência;</a:t>
            </a:r>
            <a:endParaRPr lang="pt-BR" b="0" i="0" dirty="0">
              <a:solidFill>
                <a:srgbClr val="000000"/>
              </a:solidFill>
              <a:effectLst/>
              <a:latin typeface="Arial" panose="020B0604020202020204" pitchFamily="34" charset="0"/>
            </a:endParaRPr>
          </a:p>
          <a:p>
            <a:pPr marL="0" indent="0" algn="just">
              <a:buNone/>
            </a:pPr>
            <a:r>
              <a:rPr lang="pt-BR" sz="1800" b="0" i="0" dirty="0">
                <a:solidFill>
                  <a:srgbClr val="000000"/>
                </a:solidFill>
                <a:effectLst/>
                <a:latin typeface="Arial" panose="020B0604020202020204" pitchFamily="34" charset="0"/>
              </a:rPr>
              <a:t>V - bloqueio dos dados pessoais a que se refere a infração até a sua regularização;</a:t>
            </a:r>
            <a:endParaRPr lang="pt-BR" b="0" i="0" dirty="0">
              <a:solidFill>
                <a:srgbClr val="000000"/>
              </a:solidFill>
              <a:effectLst/>
              <a:latin typeface="Arial" panose="020B0604020202020204" pitchFamily="34" charset="0"/>
            </a:endParaRPr>
          </a:p>
          <a:p>
            <a:pPr marL="0" indent="0" algn="just">
              <a:buNone/>
            </a:pPr>
            <a:r>
              <a:rPr lang="pt-BR" sz="1800" b="0" i="0" dirty="0">
                <a:solidFill>
                  <a:srgbClr val="000000"/>
                </a:solidFill>
                <a:effectLst/>
                <a:latin typeface="Arial" panose="020B0604020202020204" pitchFamily="34" charset="0"/>
              </a:rPr>
              <a:t>VI - eliminação dos dados pessoais a que se refere a infração; </a:t>
            </a:r>
          </a:p>
          <a:p>
            <a:pPr marL="0" indent="0" algn="just">
              <a:buNone/>
            </a:pPr>
            <a:r>
              <a:rPr lang="pt-BR" sz="1800" b="0" i="0" dirty="0">
                <a:solidFill>
                  <a:srgbClr val="000000"/>
                </a:solidFill>
                <a:effectLst/>
                <a:latin typeface="Arial" panose="020B0604020202020204" pitchFamily="34" charset="0"/>
              </a:rPr>
              <a:t>X - suspensão parcial do funcionamento do banco de dados a que se refere a infração pelo período máximo de 6 (seis) meses, prorrogável por igual período, até a regularização da atividade de tratamento pelo controlador; </a:t>
            </a:r>
          </a:p>
          <a:p>
            <a:pPr marL="0" indent="0" algn="just">
              <a:buNone/>
            </a:pPr>
            <a:r>
              <a:rPr lang="pt-BR" sz="1800" b="0" i="0" dirty="0">
                <a:solidFill>
                  <a:srgbClr val="000000"/>
                </a:solidFill>
                <a:effectLst/>
                <a:latin typeface="Arial" panose="020B0604020202020204" pitchFamily="34" charset="0"/>
              </a:rPr>
              <a:t>XI - suspensão do exercício da atividade de tratamento dos dados pessoais a que se refere a infração pelo período máximo de 6 (seis) meses, prorrogável por igual período;  </a:t>
            </a:r>
            <a:endParaRPr lang="pt-BR" b="0" i="0" dirty="0">
              <a:solidFill>
                <a:srgbClr val="000000"/>
              </a:solidFill>
              <a:effectLst/>
              <a:latin typeface="Arial" panose="020B0604020202020204" pitchFamily="34" charset="0"/>
            </a:endParaRPr>
          </a:p>
          <a:p>
            <a:pPr marL="0" indent="0" algn="just">
              <a:buNone/>
            </a:pPr>
            <a:r>
              <a:rPr lang="pt-BR" sz="1800" b="0" i="0" dirty="0">
                <a:solidFill>
                  <a:srgbClr val="000000"/>
                </a:solidFill>
                <a:effectLst/>
                <a:latin typeface="Arial" panose="020B0604020202020204" pitchFamily="34" charset="0"/>
              </a:rPr>
              <a:t>XII - proibição parcial ou total do exercício de atividades relacionadas a tratamento de dados.</a:t>
            </a:r>
            <a:endParaRPr lang="pt-BR" b="0" i="0" dirty="0">
              <a:solidFill>
                <a:srgbClr val="000000"/>
              </a:solidFill>
              <a:effectLst/>
              <a:latin typeface="Arial" panose="020B0604020202020204" pitchFamily="34" charset="0"/>
            </a:endParaRPr>
          </a:p>
          <a:p>
            <a:pPr algn="just"/>
            <a:endParaRPr lang="pt-BR" b="0" i="0" dirty="0">
              <a:solidFill>
                <a:srgbClr val="000000"/>
              </a:solidFill>
              <a:effectLst/>
              <a:latin typeface="Arial" panose="020B0604020202020204" pitchFamily="34" charset="0"/>
            </a:endParaRPr>
          </a:p>
          <a:p>
            <a:pPr algn="just">
              <a:buNone/>
            </a:pPr>
            <a:endParaRPr lang="pt-BR" dirty="0"/>
          </a:p>
        </p:txBody>
      </p:sp>
    </p:spTree>
    <p:extLst>
      <p:ext uri="{BB962C8B-B14F-4D97-AF65-F5344CB8AC3E}">
        <p14:creationId xmlns:p14="http://schemas.microsoft.com/office/powerpoint/2010/main" val="32819065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sz="3000" dirty="0"/>
              <a:t>Responsabilidade civil do Agente de Tratamento</a:t>
            </a:r>
          </a:p>
        </p:txBody>
      </p:sp>
      <p:sp>
        <p:nvSpPr>
          <p:cNvPr id="4" name="Espaço Reservado para Conteúdo 3"/>
          <p:cNvSpPr>
            <a:spLocks noGrp="1"/>
          </p:cNvSpPr>
          <p:nvPr>
            <p:ph idx="1"/>
          </p:nvPr>
        </p:nvSpPr>
        <p:spPr>
          <a:xfrm>
            <a:off x="838200" y="1517697"/>
            <a:ext cx="10515600" cy="4661430"/>
          </a:xfrm>
        </p:spPr>
        <p:txBody>
          <a:bodyPr>
            <a:normAutofit/>
          </a:bodyPr>
          <a:lstStyle/>
          <a:p>
            <a:pPr marL="0" indent="0" algn="just">
              <a:buNone/>
            </a:pPr>
            <a:r>
              <a:rPr lang="pt-BR" sz="2000" b="0" i="0" dirty="0">
                <a:solidFill>
                  <a:srgbClr val="000000"/>
                </a:solidFill>
                <a:effectLst/>
                <a:latin typeface="Arial" panose="020B0604020202020204" pitchFamily="34" charset="0"/>
              </a:rPr>
              <a:t>Art. 43. Os agentes de tratamento só não serão responsabilizados quando provarem:</a:t>
            </a:r>
          </a:p>
          <a:p>
            <a:pPr marL="0" indent="0" algn="just">
              <a:buNone/>
            </a:pPr>
            <a:endParaRPr lang="pt-BR" sz="2000" b="0" i="0" dirty="0">
              <a:solidFill>
                <a:srgbClr val="000000"/>
              </a:solidFill>
              <a:effectLst/>
              <a:latin typeface="Arial" panose="020B0604020202020204" pitchFamily="34" charset="0"/>
            </a:endParaRPr>
          </a:p>
          <a:p>
            <a:pPr marL="0" indent="0" algn="just">
              <a:buNone/>
            </a:pPr>
            <a:r>
              <a:rPr lang="pt-BR" sz="2000" b="0" i="0" dirty="0">
                <a:solidFill>
                  <a:srgbClr val="000000"/>
                </a:solidFill>
                <a:effectLst/>
                <a:latin typeface="Arial" panose="020B0604020202020204" pitchFamily="34" charset="0"/>
              </a:rPr>
              <a:t>I - que não realizaram o tratamento de dados pessoais que lhes é atribuído;</a:t>
            </a:r>
          </a:p>
          <a:p>
            <a:pPr marL="0" indent="0" algn="just">
              <a:buNone/>
            </a:pPr>
            <a:endParaRPr lang="pt-BR" sz="2000" b="0" i="0" dirty="0">
              <a:solidFill>
                <a:srgbClr val="000000"/>
              </a:solidFill>
              <a:effectLst/>
              <a:latin typeface="Arial" panose="020B0604020202020204" pitchFamily="34" charset="0"/>
            </a:endParaRPr>
          </a:p>
          <a:p>
            <a:pPr marL="0" indent="0" algn="just">
              <a:buNone/>
            </a:pPr>
            <a:r>
              <a:rPr lang="pt-BR" sz="2000" b="0" i="0" dirty="0">
                <a:solidFill>
                  <a:srgbClr val="000000"/>
                </a:solidFill>
                <a:effectLst/>
                <a:latin typeface="Arial" panose="020B0604020202020204" pitchFamily="34" charset="0"/>
              </a:rPr>
              <a:t>II - que, embora tenham realizado o tratamento de dados pessoais que lhes é atribuído, não houve violação à legislação de proteção de dados; ou</a:t>
            </a:r>
          </a:p>
          <a:p>
            <a:pPr marL="0" indent="0" algn="just">
              <a:buNone/>
            </a:pPr>
            <a:endParaRPr lang="pt-BR" sz="2000" b="0" i="0" dirty="0">
              <a:solidFill>
                <a:srgbClr val="000000"/>
              </a:solidFill>
              <a:effectLst/>
              <a:latin typeface="Arial" panose="020B0604020202020204" pitchFamily="34" charset="0"/>
            </a:endParaRPr>
          </a:p>
          <a:p>
            <a:pPr marL="0" indent="0" algn="just">
              <a:buNone/>
            </a:pPr>
            <a:r>
              <a:rPr lang="pt-BR" sz="2000" b="0" i="0" dirty="0">
                <a:solidFill>
                  <a:srgbClr val="000000"/>
                </a:solidFill>
                <a:effectLst/>
                <a:latin typeface="Arial" panose="020B0604020202020204" pitchFamily="34" charset="0"/>
              </a:rPr>
              <a:t>III - que o dano é decorrente de culpa exclusiva do titular dos dados ou de terceiro.</a:t>
            </a:r>
          </a:p>
          <a:p>
            <a:pPr algn="just">
              <a:buNone/>
            </a:pPr>
            <a:endParaRPr lang="pt-BR" dirty="0"/>
          </a:p>
        </p:txBody>
      </p:sp>
    </p:spTree>
    <p:extLst>
      <p:ext uri="{BB962C8B-B14F-4D97-AF65-F5344CB8AC3E}">
        <p14:creationId xmlns:p14="http://schemas.microsoft.com/office/powerpoint/2010/main" val="1452954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sz="3000" dirty="0"/>
              <a:t>Responsabilidade civil do Agente de Tratamento</a:t>
            </a:r>
          </a:p>
        </p:txBody>
      </p:sp>
      <p:sp>
        <p:nvSpPr>
          <p:cNvPr id="4" name="Espaço Reservado para Conteúdo 3"/>
          <p:cNvSpPr>
            <a:spLocks noGrp="1"/>
          </p:cNvSpPr>
          <p:nvPr>
            <p:ph idx="1"/>
          </p:nvPr>
        </p:nvSpPr>
        <p:spPr>
          <a:xfrm>
            <a:off x="838200" y="1517697"/>
            <a:ext cx="10515600" cy="4661430"/>
          </a:xfrm>
        </p:spPr>
        <p:txBody>
          <a:bodyPr>
            <a:normAutofit lnSpcReduction="10000"/>
          </a:bodyPr>
          <a:lstStyle/>
          <a:p>
            <a:pPr marL="0" indent="0" algn="just">
              <a:buNone/>
            </a:pPr>
            <a:r>
              <a:rPr lang="pt-BR" sz="2000" b="0" i="0" dirty="0">
                <a:solidFill>
                  <a:srgbClr val="000000"/>
                </a:solidFill>
                <a:effectLst/>
                <a:latin typeface="Arial" panose="020B0604020202020204" pitchFamily="34" charset="0"/>
              </a:rPr>
              <a:t>Art. 42. O controlador ou o operador que, em razão do exercício de atividade de tratamento de dados pessoais, causar a outrem dano patrimonial, moral, individual ou coletivo, em violação à legislação de proteção de dados pessoais, é obrigado a repará-lo.</a:t>
            </a:r>
          </a:p>
          <a:p>
            <a:pPr marL="0" indent="0" algn="just">
              <a:buNone/>
            </a:pPr>
            <a:endParaRPr lang="pt-BR" sz="2000" b="0" i="0" dirty="0">
              <a:solidFill>
                <a:srgbClr val="000000"/>
              </a:solidFill>
              <a:effectLst/>
              <a:latin typeface="Arial" panose="020B0604020202020204" pitchFamily="34" charset="0"/>
            </a:endParaRPr>
          </a:p>
          <a:p>
            <a:pPr marL="0" indent="0" algn="just">
              <a:buNone/>
            </a:pPr>
            <a:r>
              <a:rPr lang="pt-BR" sz="2000" b="0" i="0" dirty="0">
                <a:solidFill>
                  <a:srgbClr val="000000"/>
                </a:solidFill>
                <a:effectLst/>
                <a:latin typeface="Arial" panose="020B0604020202020204" pitchFamily="34" charset="0"/>
              </a:rPr>
              <a:t>§ 1º A fim de assegurar a efetiva indenização ao titular dos dados:</a:t>
            </a:r>
          </a:p>
          <a:p>
            <a:pPr marL="0" indent="0" algn="just">
              <a:buNone/>
            </a:pPr>
            <a:endParaRPr lang="pt-BR" sz="2000" b="0" i="0" dirty="0">
              <a:solidFill>
                <a:srgbClr val="000000"/>
              </a:solidFill>
              <a:effectLst/>
              <a:latin typeface="Arial" panose="020B0604020202020204" pitchFamily="34" charset="0"/>
            </a:endParaRPr>
          </a:p>
          <a:p>
            <a:pPr marL="0" indent="0" algn="just">
              <a:buNone/>
            </a:pPr>
            <a:r>
              <a:rPr lang="pt-BR" sz="2000" b="0" i="0" dirty="0">
                <a:solidFill>
                  <a:srgbClr val="000000"/>
                </a:solidFill>
                <a:effectLst/>
                <a:latin typeface="Arial" panose="020B0604020202020204" pitchFamily="34" charset="0"/>
              </a:rPr>
              <a:t>I - o operador responde solidariamente pelos danos causados pelo tratamento quando descumprir as obrigações da legislação de proteção de dados ou quando não tiver seguido as instruções lícitas do controlador, hipótese em que o operador equipara-se ao controlador, salvo nos casos de exclusão previstos no art. 43 desta Lei;</a:t>
            </a:r>
          </a:p>
          <a:p>
            <a:pPr marL="0" indent="0" algn="just">
              <a:buNone/>
            </a:pPr>
            <a:endParaRPr lang="pt-BR" sz="2000" b="0" i="0" dirty="0">
              <a:solidFill>
                <a:srgbClr val="000000"/>
              </a:solidFill>
              <a:effectLst/>
              <a:latin typeface="Arial" panose="020B0604020202020204" pitchFamily="34" charset="0"/>
            </a:endParaRPr>
          </a:p>
          <a:p>
            <a:pPr marL="0" indent="0" algn="just">
              <a:buNone/>
            </a:pPr>
            <a:r>
              <a:rPr lang="pt-BR" sz="2000" b="0" i="0" dirty="0">
                <a:solidFill>
                  <a:srgbClr val="000000"/>
                </a:solidFill>
                <a:effectLst/>
                <a:latin typeface="Arial" panose="020B0604020202020204" pitchFamily="34" charset="0"/>
              </a:rPr>
              <a:t>II - os controladores que estiverem diretamente envolvidos no tratamento do qual decorreram danos ao titular dos dados respondem solidariamente, salvo nos casos de exclusão previstos no art. 43 desta Lei.</a:t>
            </a:r>
          </a:p>
          <a:p>
            <a:pPr algn="just">
              <a:buNone/>
            </a:pPr>
            <a:endParaRPr lang="pt-BR" dirty="0"/>
          </a:p>
        </p:txBody>
      </p:sp>
    </p:spTree>
    <p:extLst>
      <p:ext uri="{BB962C8B-B14F-4D97-AF65-F5344CB8AC3E}">
        <p14:creationId xmlns:p14="http://schemas.microsoft.com/office/powerpoint/2010/main" val="3447854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Espaço Reservado para Conteúdo 3" descr="2 - histórico LGPD 2.jpg"/>
          <p:cNvPicPr>
            <a:picLocks noGrp="1" noChangeAspect="1"/>
          </p:cNvPicPr>
          <p:nvPr>
            <p:ph idx="1"/>
          </p:nvPr>
        </p:nvPicPr>
        <p:blipFill>
          <a:blip r:embed="rId3" cstate="print"/>
          <a:stretch>
            <a:fillRect/>
          </a:stretch>
        </p:blipFill>
        <p:spPr>
          <a:xfrm>
            <a:off x="0" y="624892"/>
            <a:ext cx="12192000" cy="6233107"/>
          </a:xfrm>
        </p:spPr>
      </p:pic>
    </p:spTree>
    <p:extLst>
      <p:ext uri="{BB962C8B-B14F-4D97-AF65-F5344CB8AC3E}">
        <p14:creationId xmlns:p14="http://schemas.microsoft.com/office/powerpoint/2010/main" val="32819065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sz="3000" dirty="0"/>
              <a:t>Responsabilidade civil do Agente de Tratamento </a:t>
            </a:r>
          </a:p>
        </p:txBody>
      </p:sp>
      <p:sp>
        <p:nvSpPr>
          <p:cNvPr id="4" name="Espaço Reservado para Conteúdo 3"/>
          <p:cNvSpPr>
            <a:spLocks noGrp="1"/>
          </p:cNvSpPr>
          <p:nvPr>
            <p:ph idx="1"/>
          </p:nvPr>
        </p:nvSpPr>
        <p:spPr>
          <a:xfrm>
            <a:off x="838200" y="1515533"/>
            <a:ext cx="10515600" cy="4661430"/>
          </a:xfrm>
        </p:spPr>
        <p:txBody>
          <a:bodyPr>
            <a:normAutofit lnSpcReduction="10000"/>
          </a:bodyPr>
          <a:lstStyle/>
          <a:p>
            <a:pPr marL="0" indent="0" algn="just">
              <a:buNone/>
            </a:pPr>
            <a:r>
              <a:rPr lang="pt-BR" sz="2000" b="0" i="0" dirty="0">
                <a:solidFill>
                  <a:srgbClr val="000000"/>
                </a:solidFill>
                <a:effectLst/>
                <a:latin typeface="Arial" panose="020B0604020202020204" pitchFamily="34" charset="0"/>
              </a:rPr>
              <a:t>Art. 44. O tratamento de dados pessoais será irregular quando </a:t>
            </a:r>
            <a:r>
              <a:rPr lang="pt-BR" sz="2000" b="1" i="0" dirty="0">
                <a:solidFill>
                  <a:srgbClr val="0070C0"/>
                </a:solidFill>
                <a:effectLst/>
                <a:latin typeface="Arial" panose="020B0604020202020204" pitchFamily="34" charset="0"/>
              </a:rPr>
              <a:t>deixar de observar a legislação</a:t>
            </a:r>
            <a:r>
              <a:rPr lang="pt-BR" sz="2000" b="1" i="0" dirty="0">
                <a:solidFill>
                  <a:srgbClr val="000000"/>
                </a:solidFill>
                <a:effectLst/>
                <a:latin typeface="Arial" panose="020B0604020202020204" pitchFamily="34" charset="0"/>
              </a:rPr>
              <a:t> </a:t>
            </a:r>
            <a:r>
              <a:rPr lang="pt-BR" sz="2000" b="0" i="0" dirty="0">
                <a:solidFill>
                  <a:srgbClr val="000000"/>
                </a:solidFill>
                <a:effectLst/>
                <a:latin typeface="Arial" panose="020B0604020202020204" pitchFamily="34" charset="0"/>
              </a:rPr>
              <a:t>ou </a:t>
            </a:r>
            <a:r>
              <a:rPr lang="pt-BR" sz="2000" b="1" i="0" dirty="0">
                <a:solidFill>
                  <a:srgbClr val="FF0000"/>
                </a:solidFill>
                <a:effectLst/>
                <a:latin typeface="Arial" panose="020B0604020202020204" pitchFamily="34" charset="0"/>
              </a:rPr>
              <a:t>quando não fornecer a segurança que o titular dele pode esperar,</a:t>
            </a:r>
            <a:r>
              <a:rPr lang="pt-BR" sz="2000" b="0" i="0" dirty="0">
                <a:solidFill>
                  <a:srgbClr val="000000"/>
                </a:solidFill>
                <a:effectLst/>
                <a:latin typeface="Arial" panose="020B0604020202020204" pitchFamily="34" charset="0"/>
              </a:rPr>
              <a:t> consideradas as circunstâncias relevantes, entre as quais:</a:t>
            </a:r>
          </a:p>
          <a:p>
            <a:pPr marL="0" indent="0" algn="just">
              <a:buNone/>
            </a:pPr>
            <a:endParaRPr lang="pt-BR" sz="2000" b="0" i="0" dirty="0">
              <a:solidFill>
                <a:srgbClr val="000000"/>
              </a:solidFill>
              <a:effectLst/>
              <a:latin typeface="Arial" panose="020B0604020202020204" pitchFamily="34" charset="0"/>
            </a:endParaRPr>
          </a:p>
          <a:p>
            <a:pPr marL="0" indent="0" algn="just">
              <a:buNone/>
            </a:pPr>
            <a:r>
              <a:rPr lang="pt-BR" sz="2000" b="0" i="0" dirty="0">
                <a:solidFill>
                  <a:srgbClr val="000000"/>
                </a:solidFill>
                <a:effectLst/>
                <a:latin typeface="Arial" panose="020B0604020202020204" pitchFamily="34" charset="0"/>
              </a:rPr>
              <a:t>I - o modo pelo qual é realizado;</a:t>
            </a:r>
          </a:p>
          <a:p>
            <a:pPr marL="0" indent="0" algn="just">
              <a:buNone/>
            </a:pPr>
            <a:endParaRPr lang="pt-BR" sz="2000" b="0" i="0" dirty="0">
              <a:solidFill>
                <a:srgbClr val="000000"/>
              </a:solidFill>
              <a:effectLst/>
              <a:latin typeface="Arial" panose="020B0604020202020204" pitchFamily="34" charset="0"/>
            </a:endParaRPr>
          </a:p>
          <a:p>
            <a:pPr marL="0" indent="0" algn="just">
              <a:buNone/>
            </a:pPr>
            <a:r>
              <a:rPr lang="pt-BR" sz="2000" b="0" i="0" dirty="0">
                <a:solidFill>
                  <a:srgbClr val="000000"/>
                </a:solidFill>
                <a:effectLst/>
                <a:latin typeface="Arial" panose="020B0604020202020204" pitchFamily="34" charset="0"/>
              </a:rPr>
              <a:t>II - o resultado e os riscos que razoavelmente dele se esperam;</a:t>
            </a:r>
          </a:p>
          <a:p>
            <a:pPr marL="0" indent="0" algn="just">
              <a:buNone/>
            </a:pPr>
            <a:endParaRPr lang="pt-BR" sz="2000" b="0" i="0" dirty="0">
              <a:solidFill>
                <a:srgbClr val="000000"/>
              </a:solidFill>
              <a:effectLst/>
              <a:latin typeface="Arial" panose="020B0604020202020204" pitchFamily="34" charset="0"/>
            </a:endParaRPr>
          </a:p>
          <a:p>
            <a:pPr marL="0" indent="0" algn="just">
              <a:buNone/>
            </a:pPr>
            <a:r>
              <a:rPr lang="pt-BR" sz="2000" b="0" i="0" dirty="0">
                <a:solidFill>
                  <a:srgbClr val="000000"/>
                </a:solidFill>
                <a:effectLst/>
                <a:latin typeface="Arial" panose="020B0604020202020204" pitchFamily="34" charset="0"/>
              </a:rPr>
              <a:t>III - as técnicas de tratamento de dados pessoais disponíveis à época em que foi realizado.</a:t>
            </a:r>
          </a:p>
          <a:p>
            <a:pPr marL="0" indent="0" algn="just">
              <a:buNone/>
            </a:pPr>
            <a:endParaRPr lang="pt-BR" sz="2000" b="0" i="0" dirty="0">
              <a:solidFill>
                <a:srgbClr val="000000"/>
              </a:solidFill>
              <a:effectLst/>
              <a:latin typeface="Arial" panose="020B0604020202020204" pitchFamily="34" charset="0"/>
            </a:endParaRPr>
          </a:p>
          <a:p>
            <a:pPr marL="0" indent="0" algn="just">
              <a:buNone/>
            </a:pPr>
            <a:r>
              <a:rPr lang="pt-BR" sz="2000" b="0" i="0" dirty="0">
                <a:solidFill>
                  <a:srgbClr val="000000"/>
                </a:solidFill>
                <a:effectLst/>
                <a:latin typeface="Arial" panose="020B0604020202020204" pitchFamily="34" charset="0"/>
              </a:rPr>
              <a:t>Parágrafo único. </a:t>
            </a:r>
            <a:r>
              <a:rPr lang="pt-BR" sz="2000" b="1" i="0" dirty="0">
                <a:solidFill>
                  <a:srgbClr val="000000"/>
                </a:solidFill>
                <a:effectLst/>
                <a:latin typeface="Arial" panose="020B0604020202020204" pitchFamily="34" charset="0"/>
              </a:rPr>
              <a:t>Responde pelos danos decorrentes da violação da segurança dos dados o controlador ou o operador</a:t>
            </a:r>
            <a:r>
              <a:rPr lang="pt-BR" sz="2000" b="0" i="0" dirty="0">
                <a:solidFill>
                  <a:srgbClr val="000000"/>
                </a:solidFill>
                <a:effectLst/>
                <a:latin typeface="Arial" panose="020B0604020202020204" pitchFamily="34" charset="0"/>
              </a:rPr>
              <a:t> que, ao deixar de adotar as medidas de segurança previstas no art. 46 desta Lei, der causa ao dano.</a:t>
            </a:r>
            <a:endParaRPr lang="pt-BR" dirty="0"/>
          </a:p>
        </p:txBody>
      </p:sp>
    </p:spTree>
    <p:extLst>
      <p:ext uri="{BB962C8B-B14F-4D97-AF65-F5344CB8AC3E}">
        <p14:creationId xmlns:p14="http://schemas.microsoft.com/office/powerpoint/2010/main" val="259819077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sz="3000" dirty="0"/>
              <a:t>Responsabilidade civil do Agente de Tratamento </a:t>
            </a:r>
          </a:p>
        </p:txBody>
      </p:sp>
      <p:sp>
        <p:nvSpPr>
          <p:cNvPr id="4" name="Espaço Reservado para Conteúdo 3"/>
          <p:cNvSpPr>
            <a:spLocks noGrp="1"/>
          </p:cNvSpPr>
          <p:nvPr>
            <p:ph idx="1"/>
          </p:nvPr>
        </p:nvSpPr>
        <p:spPr>
          <a:xfrm>
            <a:off x="838200" y="1515533"/>
            <a:ext cx="10515600" cy="4661430"/>
          </a:xfrm>
        </p:spPr>
        <p:txBody>
          <a:bodyPr>
            <a:normAutofit/>
          </a:bodyPr>
          <a:lstStyle/>
          <a:p>
            <a:pPr marL="0" indent="0" algn="just">
              <a:buNone/>
            </a:pPr>
            <a:endParaRPr lang="pt-BR" sz="3200" b="0" i="0" dirty="0">
              <a:solidFill>
                <a:srgbClr val="000000"/>
              </a:solidFill>
              <a:effectLst/>
              <a:latin typeface="Arial" panose="020B0604020202020204" pitchFamily="34" charset="0"/>
            </a:endParaRPr>
          </a:p>
          <a:p>
            <a:pPr marL="0" indent="0" algn="just">
              <a:buNone/>
            </a:pPr>
            <a:r>
              <a:rPr lang="pt-BR" sz="3200" b="0" i="0" dirty="0">
                <a:solidFill>
                  <a:srgbClr val="000000"/>
                </a:solidFill>
                <a:effectLst/>
                <a:latin typeface="Arial" panose="020B0604020202020204" pitchFamily="34" charset="0"/>
              </a:rPr>
              <a:t>Art. 46. Os agentes de tratamento devem adotar medidas de segurança, técnicas e administrativas aptas a proteger os dados pessoais de acessos não autorizados e de situações acidentais ou ilícitas de destruição, perda, alteração, comunicação ou qualquer forma de tratamento inadequado ou ilícito.</a:t>
            </a:r>
            <a:endParaRPr lang="pt-BR" sz="3200" dirty="0"/>
          </a:p>
        </p:txBody>
      </p:sp>
    </p:spTree>
    <p:extLst>
      <p:ext uri="{BB962C8B-B14F-4D97-AF65-F5344CB8AC3E}">
        <p14:creationId xmlns:p14="http://schemas.microsoft.com/office/powerpoint/2010/main" val="38066294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sz="3000" dirty="0"/>
              <a:t>Responsabilidade objetiva ou subjetiva do Agente de Tratamento </a:t>
            </a:r>
          </a:p>
        </p:txBody>
      </p:sp>
      <p:sp>
        <p:nvSpPr>
          <p:cNvPr id="4" name="Espaço Reservado para Conteúdo 3"/>
          <p:cNvSpPr>
            <a:spLocks noGrp="1"/>
          </p:cNvSpPr>
          <p:nvPr>
            <p:ph idx="1"/>
          </p:nvPr>
        </p:nvSpPr>
        <p:spPr>
          <a:xfrm>
            <a:off x="838200" y="1515533"/>
            <a:ext cx="10515600" cy="4661430"/>
          </a:xfrm>
        </p:spPr>
        <p:txBody>
          <a:bodyPr>
            <a:normAutofit/>
          </a:bodyPr>
          <a:lstStyle/>
          <a:p>
            <a:pPr marL="0" indent="0" algn="just">
              <a:buNone/>
            </a:pPr>
            <a:r>
              <a:rPr lang="pt-BR" sz="3200" b="0" i="0" dirty="0">
                <a:solidFill>
                  <a:srgbClr val="000000"/>
                </a:solidFill>
                <a:effectLst/>
                <a:latin typeface="Arial" panose="020B0604020202020204" pitchFamily="34" charset="0"/>
              </a:rPr>
              <a:t>O Artigo 42 não faz alusão à culpa e também não emprega a expressão “independente de culpa”.</a:t>
            </a:r>
          </a:p>
          <a:p>
            <a:pPr marL="0" indent="0" algn="just">
              <a:buNone/>
            </a:pPr>
            <a:r>
              <a:rPr lang="pt-BR" sz="3200" dirty="0">
                <a:solidFill>
                  <a:srgbClr val="000000"/>
                </a:solidFill>
                <a:latin typeface="Arial" panose="020B0604020202020204" pitchFamily="34" charset="0"/>
              </a:rPr>
              <a:t>Não existe posicionamento consolidado da doutrina ou jurisprudência sobre o tema!</a:t>
            </a:r>
            <a:endParaRPr lang="pt-BR" sz="3200" dirty="0"/>
          </a:p>
        </p:txBody>
      </p:sp>
    </p:spTree>
    <p:extLst>
      <p:ext uri="{BB962C8B-B14F-4D97-AF65-F5344CB8AC3E}">
        <p14:creationId xmlns:p14="http://schemas.microsoft.com/office/powerpoint/2010/main" val="2390145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sz="4000" dirty="0"/>
              <a:t>Direito de Regresso</a:t>
            </a:r>
          </a:p>
        </p:txBody>
      </p:sp>
      <p:sp>
        <p:nvSpPr>
          <p:cNvPr id="4" name="Espaço Reservado para Conteúdo 3"/>
          <p:cNvSpPr>
            <a:spLocks noGrp="1"/>
          </p:cNvSpPr>
          <p:nvPr>
            <p:ph idx="1"/>
          </p:nvPr>
        </p:nvSpPr>
        <p:spPr>
          <a:xfrm>
            <a:off x="838200" y="1515533"/>
            <a:ext cx="10515600" cy="4661430"/>
          </a:xfrm>
        </p:spPr>
        <p:txBody>
          <a:bodyPr>
            <a:normAutofit/>
          </a:bodyPr>
          <a:lstStyle/>
          <a:p>
            <a:pPr marL="0" indent="0" algn="just">
              <a:buNone/>
            </a:pPr>
            <a:r>
              <a:rPr lang="pt-BR" sz="3200" dirty="0">
                <a:solidFill>
                  <a:srgbClr val="000000"/>
                </a:solidFill>
                <a:latin typeface="Arial" panose="020B0604020202020204" pitchFamily="34" charset="0"/>
              </a:rPr>
              <a:t>Art. 42 [...]</a:t>
            </a:r>
          </a:p>
          <a:p>
            <a:pPr marL="0" indent="0" algn="just">
              <a:buNone/>
            </a:pPr>
            <a:r>
              <a:rPr lang="pt-BR" sz="3200" b="0" i="0" dirty="0">
                <a:solidFill>
                  <a:srgbClr val="000000"/>
                </a:solidFill>
                <a:effectLst/>
                <a:latin typeface="Arial" panose="020B0604020202020204" pitchFamily="34" charset="0"/>
              </a:rPr>
              <a:t>§ 3º As ações de reparação por danos coletivos que tenham por objeto a responsabilização nos termos do caput deste artigo podem ser exercidas coletivamente em juízo, observado o disposto na legislação pertinente.</a:t>
            </a:r>
          </a:p>
          <a:p>
            <a:pPr marL="0" indent="0" algn="just">
              <a:buNone/>
            </a:pPr>
            <a:r>
              <a:rPr lang="pt-BR" sz="3200" b="0" i="0" dirty="0">
                <a:solidFill>
                  <a:srgbClr val="000000"/>
                </a:solidFill>
                <a:effectLst/>
                <a:latin typeface="Arial" panose="020B0604020202020204" pitchFamily="34" charset="0"/>
              </a:rPr>
              <a:t>§ 4º Aquele que reparar o dano ao titular tem direito de regresso contra os demais responsáveis, na medida de sua participação no evento danoso.</a:t>
            </a:r>
          </a:p>
          <a:p>
            <a:pPr marL="0" indent="0" algn="just">
              <a:buNone/>
            </a:pPr>
            <a:r>
              <a:rPr lang="pt-BR" sz="3200" dirty="0">
                <a:solidFill>
                  <a:srgbClr val="000000"/>
                </a:solidFill>
                <a:latin typeface="Arial" panose="020B0604020202020204" pitchFamily="34" charset="0"/>
              </a:rPr>
              <a:t>OBS: Deve haver previsão no contrato!!!</a:t>
            </a:r>
            <a:endParaRPr lang="pt-BR" sz="3200" b="0" i="0" dirty="0">
              <a:solidFill>
                <a:srgbClr val="000000"/>
              </a:solidFill>
              <a:effectLst/>
              <a:latin typeface="Arial" panose="020B0604020202020204" pitchFamily="34" charset="0"/>
            </a:endParaRPr>
          </a:p>
          <a:p>
            <a:pPr marL="0" indent="0" algn="just">
              <a:buNone/>
            </a:pPr>
            <a:endParaRPr lang="pt-BR" sz="3200" dirty="0"/>
          </a:p>
        </p:txBody>
      </p:sp>
    </p:spTree>
    <p:extLst>
      <p:ext uri="{BB962C8B-B14F-4D97-AF65-F5344CB8AC3E}">
        <p14:creationId xmlns:p14="http://schemas.microsoft.com/office/powerpoint/2010/main" val="41081628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2759" y="2660074"/>
            <a:ext cx="11774189" cy="1413162"/>
          </a:xfrm>
        </p:spPr>
        <p:txBody>
          <a:bodyPr>
            <a:normAutofit/>
          </a:bodyPr>
          <a:lstStyle/>
          <a:p>
            <a:pPr algn="ctr"/>
            <a:r>
              <a:rPr lang="pt-BR" sz="3600" dirty="0">
                <a:latin typeface="Calibri"/>
                <a:ea typeface="Calibri"/>
                <a:cs typeface="Times New Roman"/>
              </a:rPr>
              <a:t>Segurança e boas práticas</a:t>
            </a:r>
            <a:endParaRPr lang="pt-BR" sz="3400" b="1"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04399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Título 2"/>
          <p:cNvSpPr>
            <a:spLocks noGrp="1"/>
          </p:cNvSpPr>
          <p:nvPr>
            <p:ph type="title"/>
          </p:nvPr>
        </p:nvSpPr>
        <p:spPr>
          <a:xfrm>
            <a:off x="838200" y="678873"/>
            <a:ext cx="10515600" cy="1011815"/>
          </a:xfrm>
        </p:spPr>
        <p:txBody>
          <a:bodyPr>
            <a:normAutofit/>
          </a:bodyPr>
          <a:lstStyle/>
          <a:p>
            <a:pPr algn="ctr"/>
            <a:r>
              <a:rPr lang="pt-BR" sz="3000" dirty="0"/>
              <a:t>Segurança e boas práticas</a:t>
            </a:r>
          </a:p>
        </p:txBody>
      </p:sp>
      <p:sp>
        <p:nvSpPr>
          <p:cNvPr id="4" name="Espaço Reservado para Conteúdo 3"/>
          <p:cNvSpPr>
            <a:spLocks noGrp="1"/>
          </p:cNvSpPr>
          <p:nvPr>
            <p:ph idx="1"/>
          </p:nvPr>
        </p:nvSpPr>
        <p:spPr/>
        <p:txBody>
          <a:bodyPr>
            <a:normAutofit lnSpcReduction="10000"/>
          </a:bodyPr>
          <a:lstStyle/>
          <a:p>
            <a:pPr algn="just"/>
            <a:r>
              <a:rPr lang="pt-BR" dirty="0"/>
              <a:t>Treinamento de toda a equipe;</a:t>
            </a:r>
          </a:p>
          <a:p>
            <a:pPr algn="just"/>
            <a:r>
              <a:rPr lang="pt-BR" dirty="0"/>
              <a:t>Ataques simulados surpresas;</a:t>
            </a:r>
          </a:p>
          <a:p>
            <a:pPr algn="just"/>
            <a:r>
              <a:rPr lang="pt-BR" dirty="0"/>
              <a:t>Alteração das senhas de forma rotineira;</a:t>
            </a:r>
          </a:p>
          <a:p>
            <a:pPr algn="just"/>
            <a:r>
              <a:rPr lang="pt-BR" dirty="0"/>
              <a:t>Não compartilhamento de senhas (muito menos </a:t>
            </a:r>
            <a:r>
              <a:rPr lang="pt-BR" i="1" dirty="0" err="1"/>
              <a:t>post</a:t>
            </a:r>
            <a:r>
              <a:rPr lang="pt-BR" i="1" dirty="0"/>
              <a:t> it </a:t>
            </a:r>
            <a:r>
              <a:rPr lang="pt-BR" dirty="0"/>
              <a:t>colado na tela do computador)</a:t>
            </a:r>
          </a:p>
          <a:p>
            <a:pPr algn="just"/>
            <a:r>
              <a:rPr lang="pt-BR" dirty="0"/>
              <a:t>Mudança cultural;</a:t>
            </a:r>
          </a:p>
          <a:p>
            <a:pPr algn="just"/>
            <a:r>
              <a:rPr lang="pt-BR" dirty="0"/>
              <a:t>Engajamento da Chefia;</a:t>
            </a:r>
          </a:p>
          <a:p>
            <a:pPr algn="just"/>
            <a:r>
              <a:rPr lang="pt-BR" dirty="0"/>
              <a:t>Investimento em segurança;</a:t>
            </a:r>
          </a:p>
          <a:p>
            <a:pPr algn="just"/>
            <a:r>
              <a:rPr lang="pt-BR" dirty="0"/>
              <a:t>Restrição de acessos de acordo com o cargo.</a:t>
            </a:r>
          </a:p>
          <a:p>
            <a:pPr algn="just">
              <a:buNone/>
            </a:pPr>
            <a:endParaRPr lang="pt-BR" dirty="0"/>
          </a:p>
        </p:txBody>
      </p:sp>
    </p:spTree>
    <p:extLst>
      <p:ext uri="{BB962C8B-B14F-4D97-AF65-F5344CB8AC3E}">
        <p14:creationId xmlns:p14="http://schemas.microsoft.com/office/powerpoint/2010/main" val="134563687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2759" y="2660074"/>
            <a:ext cx="11774189" cy="1413162"/>
          </a:xfrm>
        </p:spPr>
        <p:txBody>
          <a:bodyPr>
            <a:normAutofit/>
          </a:bodyPr>
          <a:lstStyle/>
          <a:p>
            <a:pPr algn="ctr"/>
            <a:r>
              <a:rPr lang="pt-BR" sz="3400" b="1" i="1" dirty="0">
                <a:latin typeface="Arial" panose="020B0604020202020204" pitchFamily="34" charset="0"/>
                <a:cs typeface="Arial" panose="020B0604020202020204" pitchFamily="34" charset="0"/>
              </a:rPr>
              <a:t>ANPD</a:t>
            </a:r>
          </a:p>
        </p:txBody>
      </p:sp>
    </p:spTree>
    <p:extLst>
      <p:ext uri="{BB962C8B-B14F-4D97-AF65-F5344CB8AC3E}">
        <p14:creationId xmlns:p14="http://schemas.microsoft.com/office/powerpoint/2010/main" val="328190652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3" name="Espaço Reservado para Conteúdo 2" descr="10 - ANPD.jpg"/>
          <p:cNvPicPr>
            <a:picLocks noGrp="1" noChangeAspect="1"/>
          </p:cNvPicPr>
          <p:nvPr>
            <p:ph idx="1"/>
          </p:nvPr>
        </p:nvPicPr>
        <p:blipFill>
          <a:blip r:embed="rId3" cstate="print"/>
          <a:stretch>
            <a:fillRect/>
          </a:stretch>
        </p:blipFill>
        <p:spPr>
          <a:xfrm>
            <a:off x="0" y="755258"/>
            <a:ext cx="12199319" cy="6102742"/>
          </a:xfrm>
        </p:spPr>
      </p:pic>
    </p:spTree>
    <p:extLst>
      <p:ext uri="{BB962C8B-B14F-4D97-AF65-F5344CB8AC3E}">
        <p14:creationId xmlns:p14="http://schemas.microsoft.com/office/powerpoint/2010/main" val="32819065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Título 7"/>
          <p:cNvSpPr>
            <a:spLocks noGrp="1"/>
          </p:cNvSpPr>
          <p:nvPr>
            <p:ph type="title"/>
          </p:nvPr>
        </p:nvSpPr>
        <p:spPr/>
        <p:txBody>
          <a:bodyPr/>
          <a:lstStyle/>
          <a:p>
            <a:pPr algn="ctr"/>
            <a:r>
              <a:rPr lang="pt-BR" dirty="0"/>
              <a:t>Uma autoridade independente</a:t>
            </a:r>
          </a:p>
        </p:txBody>
      </p:sp>
      <p:pic>
        <p:nvPicPr>
          <p:cNvPr id="7" name="Espaço Reservado para Conteúdo 6" descr="22 - ANPD.jpg"/>
          <p:cNvPicPr>
            <a:picLocks noGrp="1" noChangeAspect="1"/>
          </p:cNvPicPr>
          <p:nvPr>
            <p:ph idx="1"/>
          </p:nvPr>
        </p:nvPicPr>
        <p:blipFill>
          <a:blip r:embed="rId3" cstate="print"/>
          <a:stretch>
            <a:fillRect/>
          </a:stretch>
        </p:blipFill>
        <p:spPr>
          <a:xfrm>
            <a:off x="-41134" y="1440874"/>
            <a:ext cx="12233134" cy="5417126"/>
          </a:xfrm>
        </p:spPr>
      </p:pic>
    </p:spTree>
    <p:extLst>
      <p:ext uri="{BB962C8B-B14F-4D97-AF65-F5344CB8AC3E}">
        <p14:creationId xmlns:p14="http://schemas.microsoft.com/office/powerpoint/2010/main" val="32819065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5" name="Espaço Reservado para Conteúdo 4" descr="11 - ANPD.jpg"/>
          <p:cNvPicPr>
            <a:picLocks noGrp="1" noChangeAspect="1"/>
          </p:cNvPicPr>
          <p:nvPr>
            <p:ph idx="1"/>
          </p:nvPr>
        </p:nvPicPr>
        <p:blipFill>
          <a:blip r:embed="rId3" cstate="print"/>
          <a:stretch>
            <a:fillRect/>
          </a:stretch>
        </p:blipFill>
        <p:spPr>
          <a:xfrm>
            <a:off x="0" y="1246909"/>
            <a:ext cx="12192000" cy="5611091"/>
          </a:xfrm>
        </p:spPr>
      </p:pic>
      <p:sp>
        <p:nvSpPr>
          <p:cNvPr id="6" name="Título 7"/>
          <p:cNvSpPr>
            <a:spLocks noGrp="1"/>
          </p:cNvSpPr>
          <p:nvPr>
            <p:ph type="title"/>
          </p:nvPr>
        </p:nvSpPr>
        <p:spPr>
          <a:xfrm>
            <a:off x="838200" y="365125"/>
            <a:ext cx="10515600" cy="1325563"/>
          </a:xfrm>
        </p:spPr>
        <p:txBody>
          <a:bodyPr/>
          <a:lstStyle/>
          <a:p>
            <a:pPr algn="ctr"/>
            <a:r>
              <a:rPr lang="pt-BR" dirty="0"/>
              <a:t>Uma autoridade independente</a:t>
            </a:r>
          </a:p>
        </p:txBody>
      </p:sp>
    </p:spTree>
    <p:extLst>
      <p:ext uri="{BB962C8B-B14F-4D97-AF65-F5344CB8AC3E}">
        <p14:creationId xmlns:p14="http://schemas.microsoft.com/office/powerpoint/2010/main" val="32819065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7" name="Espaço Reservado para Conteúdo 6" descr="3 - controle.jpg"/>
          <p:cNvPicPr>
            <a:picLocks noGrp="1" noChangeAspect="1"/>
          </p:cNvPicPr>
          <p:nvPr>
            <p:ph idx="1"/>
          </p:nvPr>
        </p:nvPicPr>
        <p:blipFill>
          <a:blip r:embed="rId3" cstate="print"/>
          <a:stretch>
            <a:fillRect/>
          </a:stretch>
        </p:blipFill>
        <p:spPr>
          <a:xfrm>
            <a:off x="0" y="627542"/>
            <a:ext cx="12192000" cy="6230458"/>
          </a:xfrm>
        </p:spPr>
      </p:pic>
    </p:spTree>
    <p:extLst>
      <p:ext uri="{BB962C8B-B14F-4D97-AF65-F5344CB8AC3E}">
        <p14:creationId xmlns:p14="http://schemas.microsoft.com/office/powerpoint/2010/main" val="328190652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Espaço Reservado para Conteúdo 3" descr="14 - ANPD.jpg"/>
          <p:cNvPicPr>
            <a:picLocks noGrp="1" noChangeAspect="1"/>
          </p:cNvPicPr>
          <p:nvPr>
            <p:ph idx="1"/>
          </p:nvPr>
        </p:nvPicPr>
        <p:blipFill>
          <a:blip r:embed="rId3" cstate="print"/>
          <a:stretch>
            <a:fillRect/>
          </a:stretch>
        </p:blipFill>
        <p:spPr>
          <a:xfrm>
            <a:off x="0" y="1316182"/>
            <a:ext cx="12192000" cy="5541818"/>
          </a:xfrm>
        </p:spPr>
      </p:pic>
      <p:sp>
        <p:nvSpPr>
          <p:cNvPr id="5" name="Título 7"/>
          <p:cNvSpPr>
            <a:spLocks noGrp="1"/>
          </p:cNvSpPr>
          <p:nvPr>
            <p:ph type="title"/>
          </p:nvPr>
        </p:nvSpPr>
        <p:spPr>
          <a:xfrm>
            <a:off x="838200" y="365125"/>
            <a:ext cx="10515600" cy="1325563"/>
          </a:xfrm>
        </p:spPr>
        <p:txBody>
          <a:bodyPr/>
          <a:lstStyle/>
          <a:p>
            <a:pPr algn="ctr"/>
            <a:r>
              <a:rPr lang="pt-BR" dirty="0"/>
              <a:t>Uma autoridade autônoma</a:t>
            </a:r>
          </a:p>
        </p:txBody>
      </p:sp>
    </p:spTree>
    <p:extLst>
      <p:ext uri="{BB962C8B-B14F-4D97-AF65-F5344CB8AC3E}">
        <p14:creationId xmlns:p14="http://schemas.microsoft.com/office/powerpoint/2010/main" val="328190652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Espaço Reservado para Conteúdo 3" descr="12 - ANPD.jpg"/>
          <p:cNvPicPr>
            <a:picLocks noGrp="1" noChangeAspect="1"/>
          </p:cNvPicPr>
          <p:nvPr>
            <p:ph idx="1"/>
          </p:nvPr>
        </p:nvPicPr>
        <p:blipFill>
          <a:blip r:embed="rId3" cstate="print"/>
          <a:stretch>
            <a:fillRect/>
          </a:stretch>
        </p:blipFill>
        <p:spPr>
          <a:xfrm>
            <a:off x="0" y="665018"/>
            <a:ext cx="12192000" cy="6192982"/>
          </a:xfrm>
        </p:spPr>
      </p:pic>
    </p:spTree>
    <p:extLst>
      <p:ext uri="{BB962C8B-B14F-4D97-AF65-F5344CB8AC3E}">
        <p14:creationId xmlns:p14="http://schemas.microsoft.com/office/powerpoint/2010/main" val="328190652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6" name="Espaço Reservado para Conteúdo 5" descr="13 - ANPD.jpg"/>
          <p:cNvPicPr>
            <a:picLocks noGrp="1" noChangeAspect="1"/>
          </p:cNvPicPr>
          <p:nvPr>
            <p:ph idx="1"/>
          </p:nvPr>
        </p:nvPicPr>
        <p:blipFill>
          <a:blip r:embed="rId3" cstate="print"/>
          <a:stretch>
            <a:fillRect/>
          </a:stretch>
        </p:blipFill>
        <p:spPr>
          <a:xfrm>
            <a:off x="2011" y="665019"/>
            <a:ext cx="12189989" cy="6192982"/>
          </a:xfrm>
        </p:spPr>
      </p:pic>
    </p:spTree>
    <p:extLst>
      <p:ext uri="{BB962C8B-B14F-4D97-AF65-F5344CB8AC3E}">
        <p14:creationId xmlns:p14="http://schemas.microsoft.com/office/powerpoint/2010/main" val="32819065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4" name="Espaço Reservado para Conteúdo 3" descr="15 - ANPD.jpg"/>
          <p:cNvPicPr>
            <a:picLocks noGrp="1" noChangeAspect="1"/>
          </p:cNvPicPr>
          <p:nvPr>
            <p:ph idx="1"/>
          </p:nvPr>
        </p:nvPicPr>
        <p:blipFill>
          <a:blip r:embed="rId3" cstate="print"/>
          <a:stretch>
            <a:fillRect/>
          </a:stretch>
        </p:blipFill>
        <p:spPr>
          <a:xfrm>
            <a:off x="1" y="803564"/>
            <a:ext cx="12192408" cy="6054436"/>
          </a:xfrm>
        </p:spPr>
      </p:pic>
    </p:spTree>
    <p:extLst>
      <p:ext uri="{BB962C8B-B14F-4D97-AF65-F5344CB8AC3E}">
        <p14:creationId xmlns:p14="http://schemas.microsoft.com/office/powerpoint/2010/main" val="32819065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ítulo 7"/>
          <p:cNvSpPr>
            <a:spLocks noGrp="1"/>
          </p:cNvSpPr>
          <p:nvPr>
            <p:ph type="title"/>
          </p:nvPr>
        </p:nvSpPr>
        <p:spPr>
          <a:xfrm>
            <a:off x="838200" y="365125"/>
            <a:ext cx="10515600" cy="1325563"/>
          </a:xfrm>
        </p:spPr>
        <p:txBody>
          <a:bodyPr/>
          <a:lstStyle/>
          <a:p>
            <a:pPr algn="ctr"/>
            <a:r>
              <a:rPr lang="pt-BR" dirty="0"/>
              <a:t>Competência Preventiva</a:t>
            </a:r>
          </a:p>
        </p:txBody>
      </p:sp>
      <p:pic>
        <p:nvPicPr>
          <p:cNvPr id="11" name="Espaço Reservado para Conteúdo 10" descr="16 - ANPD.jpg"/>
          <p:cNvPicPr>
            <a:picLocks noGrp="1" noChangeAspect="1"/>
          </p:cNvPicPr>
          <p:nvPr>
            <p:ph idx="1"/>
          </p:nvPr>
        </p:nvPicPr>
        <p:blipFill>
          <a:blip r:embed="rId3" cstate="print"/>
          <a:stretch>
            <a:fillRect/>
          </a:stretch>
        </p:blipFill>
        <p:spPr>
          <a:xfrm>
            <a:off x="0" y="1301238"/>
            <a:ext cx="12191999" cy="5556761"/>
          </a:xfrm>
        </p:spPr>
      </p:pic>
    </p:spTree>
    <p:extLst>
      <p:ext uri="{BB962C8B-B14F-4D97-AF65-F5344CB8AC3E}">
        <p14:creationId xmlns:p14="http://schemas.microsoft.com/office/powerpoint/2010/main" val="328190652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ítulo 7"/>
          <p:cNvSpPr>
            <a:spLocks noGrp="1"/>
          </p:cNvSpPr>
          <p:nvPr>
            <p:ph type="title"/>
          </p:nvPr>
        </p:nvSpPr>
        <p:spPr>
          <a:xfrm>
            <a:off x="838200" y="365125"/>
            <a:ext cx="10515600" cy="1325563"/>
          </a:xfrm>
        </p:spPr>
        <p:txBody>
          <a:bodyPr/>
          <a:lstStyle/>
          <a:p>
            <a:pPr algn="ctr"/>
            <a:r>
              <a:rPr lang="pt-BR" dirty="0"/>
              <a:t>Competência </a:t>
            </a:r>
            <a:r>
              <a:rPr lang="pt-BR" dirty="0" err="1"/>
              <a:t>Fiscalizatória</a:t>
            </a:r>
            <a:endParaRPr lang="pt-BR" dirty="0"/>
          </a:p>
        </p:txBody>
      </p:sp>
      <p:pic>
        <p:nvPicPr>
          <p:cNvPr id="6" name="Espaço Reservado para Conteúdo 5" descr="17 - ANPD.jpg"/>
          <p:cNvPicPr>
            <a:picLocks noGrp="1" noChangeAspect="1"/>
          </p:cNvPicPr>
          <p:nvPr>
            <p:ph idx="1"/>
          </p:nvPr>
        </p:nvPicPr>
        <p:blipFill>
          <a:blip r:embed="rId3" cstate="print"/>
          <a:stretch>
            <a:fillRect/>
          </a:stretch>
        </p:blipFill>
        <p:spPr>
          <a:xfrm>
            <a:off x="0" y="1496292"/>
            <a:ext cx="12192000" cy="5361708"/>
          </a:xfrm>
        </p:spPr>
      </p:pic>
    </p:spTree>
    <p:extLst>
      <p:ext uri="{BB962C8B-B14F-4D97-AF65-F5344CB8AC3E}">
        <p14:creationId xmlns:p14="http://schemas.microsoft.com/office/powerpoint/2010/main" val="328190652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ítulo 7"/>
          <p:cNvSpPr>
            <a:spLocks noGrp="1"/>
          </p:cNvSpPr>
          <p:nvPr>
            <p:ph type="title"/>
          </p:nvPr>
        </p:nvSpPr>
        <p:spPr>
          <a:xfrm>
            <a:off x="838200" y="365125"/>
            <a:ext cx="10515600" cy="1325563"/>
          </a:xfrm>
        </p:spPr>
        <p:txBody>
          <a:bodyPr/>
          <a:lstStyle/>
          <a:p>
            <a:pPr algn="ctr"/>
            <a:r>
              <a:rPr lang="pt-BR" dirty="0"/>
              <a:t>Competência Regulatória</a:t>
            </a:r>
          </a:p>
        </p:txBody>
      </p:sp>
      <p:pic>
        <p:nvPicPr>
          <p:cNvPr id="11" name="Espaço Reservado para Conteúdo 10" descr="18 - ANPD.jpg"/>
          <p:cNvPicPr>
            <a:picLocks noGrp="1" noChangeAspect="1"/>
          </p:cNvPicPr>
          <p:nvPr>
            <p:ph idx="1"/>
          </p:nvPr>
        </p:nvPicPr>
        <p:blipFill>
          <a:blip r:embed="rId3" cstate="print"/>
          <a:stretch>
            <a:fillRect/>
          </a:stretch>
        </p:blipFill>
        <p:spPr>
          <a:xfrm>
            <a:off x="0" y="1274618"/>
            <a:ext cx="12191999" cy="5583381"/>
          </a:xfrm>
        </p:spPr>
      </p:pic>
    </p:spTree>
    <p:extLst>
      <p:ext uri="{BB962C8B-B14F-4D97-AF65-F5344CB8AC3E}">
        <p14:creationId xmlns:p14="http://schemas.microsoft.com/office/powerpoint/2010/main" val="32819065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ítulo 7"/>
          <p:cNvSpPr>
            <a:spLocks noGrp="1"/>
          </p:cNvSpPr>
          <p:nvPr>
            <p:ph type="title"/>
          </p:nvPr>
        </p:nvSpPr>
        <p:spPr>
          <a:xfrm>
            <a:off x="838200" y="365125"/>
            <a:ext cx="10515600" cy="1325563"/>
          </a:xfrm>
        </p:spPr>
        <p:txBody>
          <a:bodyPr/>
          <a:lstStyle/>
          <a:p>
            <a:pPr algn="ctr"/>
            <a:r>
              <a:rPr lang="pt-BR" dirty="0"/>
              <a:t>Competência </a:t>
            </a:r>
            <a:r>
              <a:rPr lang="pt-BR" dirty="0" err="1"/>
              <a:t>Sancionatória</a:t>
            </a:r>
            <a:endParaRPr lang="pt-BR" dirty="0"/>
          </a:p>
        </p:txBody>
      </p:sp>
      <p:pic>
        <p:nvPicPr>
          <p:cNvPr id="6" name="Espaço Reservado para Conteúdo 5" descr="19 - ANPD.jpg"/>
          <p:cNvPicPr>
            <a:picLocks noGrp="1" noChangeAspect="1"/>
          </p:cNvPicPr>
          <p:nvPr>
            <p:ph idx="1"/>
          </p:nvPr>
        </p:nvPicPr>
        <p:blipFill>
          <a:blip r:embed="rId3" cstate="print"/>
          <a:stretch>
            <a:fillRect/>
          </a:stretch>
        </p:blipFill>
        <p:spPr>
          <a:xfrm>
            <a:off x="0" y="1343892"/>
            <a:ext cx="12192000" cy="5514108"/>
          </a:xfrm>
        </p:spPr>
      </p:pic>
    </p:spTree>
    <p:extLst>
      <p:ext uri="{BB962C8B-B14F-4D97-AF65-F5344CB8AC3E}">
        <p14:creationId xmlns:p14="http://schemas.microsoft.com/office/powerpoint/2010/main" val="32819065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6995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747889" y="3379258"/>
            <a:ext cx="8836378" cy="1325563"/>
          </a:xfrm>
        </p:spPr>
        <p:txBody>
          <a:bodyPr>
            <a:normAutofit/>
          </a:bodyPr>
          <a:lstStyle/>
          <a:p>
            <a:r>
              <a:rPr lang="pt-BR" sz="3600" dirty="0">
                <a:solidFill>
                  <a:schemeClr val="bg1"/>
                </a:solidFill>
                <a:latin typeface="Arial" panose="020B0604020202020204" pitchFamily="34" charset="0"/>
                <a:cs typeface="Arial" panose="020B0604020202020204" pitchFamily="34" charset="0"/>
              </a:rPr>
              <a:t/>
            </a:r>
            <a:br>
              <a:rPr lang="pt-BR" sz="3600" dirty="0">
                <a:solidFill>
                  <a:schemeClr val="bg1"/>
                </a:solidFill>
                <a:latin typeface="Arial" panose="020B0604020202020204" pitchFamily="34" charset="0"/>
                <a:cs typeface="Arial" panose="020B0604020202020204" pitchFamily="34" charset="0"/>
              </a:rPr>
            </a:br>
            <a:endParaRPr lang="pt-BR" sz="3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097184"/>
      </p:ext>
    </p:extLst>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7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0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2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7168</TotalTime>
  <Words>3479</Words>
  <Application>Microsoft Office PowerPoint</Application>
  <PresentationFormat>Widescreen</PresentationFormat>
  <Paragraphs>297</Paragraphs>
  <Slides>100</Slides>
  <Notes>0</Notes>
  <HiddenSlides>0</HiddenSlides>
  <MMClips>0</MMClips>
  <ScaleCrop>false</ScaleCrop>
  <HeadingPairs>
    <vt:vector size="6" baseType="variant">
      <vt:variant>
        <vt:lpstr>Fontes usadas</vt:lpstr>
      </vt:variant>
      <vt:variant>
        <vt:i4>4</vt:i4>
      </vt:variant>
      <vt:variant>
        <vt:lpstr>Tema</vt:lpstr>
      </vt:variant>
      <vt:variant>
        <vt:i4>10</vt:i4>
      </vt:variant>
      <vt:variant>
        <vt:lpstr>Títulos de slides</vt:lpstr>
      </vt:variant>
      <vt:variant>
        <vt:i4>100</vt:i4>
      </vt:variant>
    </vt:vector>
  </HeadingPairs>
  <TitlesOfParts>
    <vt:vector size="114" baseType="lpstr">
      <vt:lpstr>Arial</vt:lpstr>
      <vt:lpstr>Calibri</vt:lpstr>
      <vt:lpstr>Calibri Light</vt:lpstr>
      <vt:lpstr>Times New Roman</vt:lpstr>
      <vt:lpstr>Tema do Office</vt:lpstr>
      <vt:lpstr>1_Tema do Office</vt:lpstr>
      <vt:lpstr>2_Tema do Office</vt:lpstr>
      <vt:lpstr>4_Tema do Office</vt:lpstr>
      <vt:lpstr>7_Tema do Office</vt:lpstr>
      <vt:lpstr>8_Tema do Office</vt:lpstr>
      <vt:lpstr>10_Tema do Office</vt:lpstr>
      <vt:lpstr>12_Tema do Office</vt:lpstr>
      <vt:lpstr>3_Tema do Office</vt:lpstr>
      <vt:lpstr>9_Tema do Office</vt:lpstr>
      <vt:lpstr>Apresentação do PowerPoint</vt:lpstr>
      <vt:lpstr>Apresentação do PowerPoint</vt:lpstr>
      <vt:lpstr>Apresentação do PowerPoint</vt:lpstr>
      <vt:lpstr> </vt:lpstr>
      <vt:lpstr>Apresentação do PowerPoint</vt:lpstr>
      <vt:lpstr>1 Lei Geral de Proteção de Dados Pessoais (13.709/2018)</vt:lpstr>
      <vt:lpstr>Apresentação do PowerPoint</vt:lpstr>
      <vt:lpstr>Apresentação do PowerPoint</vt:lpstr>
      <vt:lpstr>Apresentação do PowerPoint</vt:lpstr>
      <vt:lpstr>Apresentação do PowerPoint</vt:lpstr>
      <vt:lpstr>Finalidade da LGPD</vt:lpstr>
      <vt:lpstr>Apresentação do PowerPoint</vt:lpstr>
      <vt:lpstr>Aplicabilidade da LGPD</vt:lpstr>
      <vt:lpstr>Aplicabilidade da LGPD</vt:lpstr>
      <vt:lpstr>Não incide a LGPD</vt:lpstr>
      <vt:lpstr>Não incide a LGPD</vt:lpstr>
      <vt:lpstr>Definição da base legal no tratamento de dados por pessoa jurídica de direito público;</vt:lpstr>
      <vt:lpstr>Base legal. Guia Poder Público ANPD</vt:lpstr>
      <vt:lpstr>4 Possibilidades sobre o tratamento de dados pessoais</vt:lpstr>
      <vt:lpstr>Base legal. Guia Poder Público ANPD</vt:lpstr>
      <vt:lpstr>Base legal. Consentimento do titular</vt:lpstr>
      <vt:lpstr>Base legal. Consentimento do titular</vt:lpstr>
      <vt:lpstr>Base legal. Consentimento conforme Guia Poder Público ANPD</vt:lpstr>
      <vt:lpstr>Base legal. Consentimento conforme Guia Poder Público ANPD</vt:lpstr>
      <vt:lpstr>Base legal. Consentimento conforme Guia Poder Público ANPD</vt:lpstr>
      <vt:lpstr>Apresentação do PowerPoint</vt:lpstr>
      <vt:lpstr>Apresentação do PowerPoint</vt:lpstr>
      <vt:lpstr>Base legal. Legítimo interesse (Maurício Tamer)</vt:lpstr>
      <vt:lpstr>Base legal. Legítimo interesse (Maurício Tamer)</vt:lpstr>
      <vt:lpstr>Base legal. Legítimo Interesse conforme Guia Poder Público ANPD</vt:lpstr>
      <vt:lpstr>Base legal. Legítimo Interesse conforme Guia Poder Público ANPD</vt:lpstr>
      <vt:lpstr>Base legal. Legítimo Interesse conforme Guia Poder Público ANPD</vt:lpstr>
      <vt:lpstr>Apresentação do PowerPoint</vt:lpstr>
      <vt:lpstr>Base legal. Legítimo Interesse conforme Guia Poder Público ANPD</vt:lpstr>
      <vt:lpstr>Apresentação do PowerPoint</vt:lpstr>
      <vt:lpstr>Apresentação do PowerPoint</vt:lpstr>
      <vt:lpstr>Apresentação do PowerPoint</vt:lpstr>
      <vt:lpstr>Base legal execução de políticas públicas</vt:lpstr>
      <vt:lpstr>Base legal execução de políticas públicas</vt:lpstr>
      <vt:lpstr>Base legal. Execução de políticas públicas</vt:lpstr>
      <vt:lpstr>Princípios da LGPD</vt:lpstr>
      <vt:lpstr>Princípios da LGPD</vt:lpstr>
      <vt:lpstr>Princípios da LGPD</vt:lpstr>
      <vt:lpstr>Princípios da LGPD</vt:lpstr>
      <vt:lpstr>Princípio da Finalidade</vt:lpstr>
      <vt:lpstr>Princípio da Necessidade</vt:lpstr>
      <vt:lpstr>Princípio da Transparência e Livre Acesso</vt:lpstr>
      <vt:lpstr>Princípio da Segurança</vt:lpstr>
      <vt:lpstr>Princípio da Prevenção</vt:lpstr>
      <vt:lpstr>Tratamento de dados</vt:lpstr>
      <vt:lpstr>Tratamento de dados pessoais</vt:lpstr>
      <vt:lpstr>Tratamento de dados pessoais</vt:lpstr>
      <vt:lpstr>Tratamento de dados de crianças e adolescentes;</vt:lpstr>
      <vt:lpstr>Tratamento de dados de crianças e adolescentes</vt:lpstr>
      <vt:lpstr>Tratamento de dados de crianças e adolescentes</vt:lpstr>
      <vt:lpstr>E O EMANCIPADO? </vt:lpstr>
      <vt:lpstr>Tratamento de dados de crianças e adolescentes</vt:lpstr>
      <vt:lpstr>Tratamento de dados de crianças e adolescentes</vt:lpstr>
      <vt:lpstr>Tratamento de dados de crianças e adolescentes</vt:lpstr>
      <vt:lpstr>Tratamento de dados de crianças e adolescentes</vt:lpstr>
      <vt:lpstr>Apresentação do PowerPoint</vt:lpstr>
      <vt:lpstr>Tratamento de Dados Pessoais Sensíveis</vt:lpstr>
      <vt:lpstr>O que é um dado sensível?</vt:lpstr>
      <vt:lpstr>O que é um dado sensível?</vt:lpstr>
      <vt:lpstr>O que é um dado sensível?</vt:lpstr>
      <vt:lpstr>Dicas sobre dados sensíveis</vt:lpstr>
      <vt:lpstr>Guia Orientativo sobre o Tratamento de Dados Pessoais pelo Poder Público – ANPD – Dados Sensíveis</vt:lpstr>
      <vt:lpstr>Exemplo de violação – Vazamento de prontuário médico</vt:lpstr>
      <vt:lpstr>Exemplo de violação – Vazamento de prontuário médico</vt:lpstr>
      <vt:lpstr>Juiz condena Facebook indenizar 8 milhões de pessoas por vazamento de dados</vt:lpstr>
      <vt:lpstr>PF apura contratação pela Abin de equipamento de espionagem durante governo Bolsonaro</vt:lpstr>
      <vt:lpstr>Apresentação do PowerPoint</vt:lpstr>
      <vt:lpstr>Direitos do titular (Mecanismos e Garantia);</vt:lpstr>
      <vt:lpstr>Direitos dos Titulares</vt:lpstr>
      <vt:lpstr>Direitos dos Titulares</vt:lpstr>
      <vt:lpstr>Responsabilidades</vt:lpstr>
      <vt:lpstr>Penalidades aplicadas aos responsáveis</vt:lpstr>
      <vt:lpstr>Responsabilidade civil do Agente de Tratamento</vt:lpstr>
      <vt:lpstr>Responsabilidade civil do Agente de Tratamento</vt:lpstr>
      <vt:lpstr>Responsabilidade civil do Agente de Tratamento </vt:lpstr>
      <vt:lpstr>Responsabilidade civil do Agente de Tratamento </vt:lpstr>
      <vt:lpstr>Responsabilidade objetiva ou subjetiva do Agente de Tratamento </vt:lpstr>
      <vt:lpstr>Direito de Regresso</vt:lpstr>
      <vt:lpstr>Segurança e boas práticas</vt:lpstr>
      <vt:lpstr>Segurança e boas práticas</vt:lpstr>
      <vt:lpstr>ANPD</vt:lpstr>
      <vt:lpstr>Apresentação do PowerPoint</vt:lpstr>
      <vt:lpstr>Uma autoridade independente</vt:lpstr>
      <vt:lpstr>Uma autoridade independente</vt:lpstr>
      <vt:lpstr>Uma autoridade autônoma</vt:lpstr>
      <vt:lpstr>Apresentação do PowerPoint</vt:lpstr>
      <vt:lpstr>Apresentação do PowerPoint</vt:lpstr>
      <vt:lpstr>Apresentação do PowerPoint</vt:lpstr>
      <vt:lpstr>Competência Preventiva</vt:lpstr>
      <vt:lpstr>Competência Fiscalizatória</vt:lpstr>
      <vt:lpstr>Competência Regulatória</vt:lpstr>
      <vt:lpstr>Competência Sancionatória</vt:lpstr>
      <vt:lpstr>Apresentação do PowerPoint</vt:lpstr>
      <vt:lpstr> </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Usuário</dc:creator>
  <cp:lastModifiedBy>Usuario</cp:lastModifiedBy>
  <cp:revision>306</cp:revision>
  <dcterms:created xsi:type="dcterms:W3CDTF">2021-01-15T17:03:51Z</dcterms:created>
  <dcterms:modified xsi:type="dcterms:W3CDTF">2026-03-07T18:25:43Z</dcterms:modified>
</cp:coreProperties>
</file>